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6" r:id="rId2"/>
    <p:sldId id="271" r:id="rId3"/>
    <p:sldId id="279" r:id="rId4"/>
    <p:sldId id="257" r:id="rId5"/>
    <p:sldId id="260" r:id="rId6"/>
    <p:sldId id="266" r:id="rId7"/>
    <p:sldId id="262" r:id="rId8"/>
    <p:sldId id="269" r:id="rId9"/>
    <p:sldId id="275" r:id="rId10"/>
    <p:sldId id="268" r:id="rId11"/>
    <p:sldId id="273" r:id="rId12"/>
    <p:sldId id="277" r:id="rId13"/>
    <p:sldId id="278" r:id="rId14"/>
    <p:sldId id="267"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A7DA"/>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62339" autoAdjust="0"/>
  </p:normalViewPr>
  <p:slideViewPr>
    <p:cSldViewPr snapToGrid="0">
      <p:cViewPr varScale="1">
        <p:scale>
          <a:sx n="59" d="100"/>
          <a:sy n="59" d="100"/>
        </p:scale>
        <p:origin x="8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DB847-81CE-48EA-B3C6-1F71546144C7}" type="datetimeFigureOut">
              <a:rPr lang="en-US" smtClean="0"/>
              <a:t>4/3/2018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21C64-D218-4C6A-BEF1-DB161270E747}" type="slidenum">
              <a:rPr lang="en-US" smtClean="0"/>
              <a:t>‹#›</a:t>
            </a:fld>
            <a:endParaRPr lang="en-US"/>
          </a:p>
        </p:txBody>
      </p:sp>
    </p:spTree>
    <p:extLst>
      <p:ext uri="{BB962C8B-B14F-4D97-AF65-F5344CB8AC3E}">
        <p14:creationId xmlns:p14="http://schemas.microsoft.com/office/powerpoint/2010/main" val="470896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have seen great presentations… now comes the most interesting of all!!! Innovation in storage industry, with a potential to disrupt the $100 B storage industry… and a must to support most of the use cases today.</a:t>
            </a:r>
          </a:p>
          <a:p>
            <a:r>
              <a:rPr lang="en-US" dirty="0"/>
              <a:t>How can you benefit from it? And how can you prepare and actions you take now.</a:t>
            </a:r>
          </a:p>
          <a:p>
            <a:r>
              <a:rPr lang="en-US" dirty="0"/>
              <a:t>Then… dig deep and look at how the blockchain enable new business models… I would take open and discuss the under the cover on how the technology make this possible.</a:t>
            </a:r>
          </a:p>
          <a:p>
            <a:r>
              <a:rPr lang="en-US" dirty="0"/>
              <a:t>How your business impacts… </a:t>
            </a:r>
          </a:p>
          <a:p>
            <a:r>
              <a:rPr lang="en-US" dirty="0"/>
              <a:t>And </a:t>
            </a:r>
          </a:p>
          <a:p>
            <a:endParaRPr lang="en-US" dirty="0"/>
          </a:p>
          <a:p>
            <a:r>
              <a:rPr lang="en-US" dirty="0"/>
              <a:t>Prove that I am worth listening… Grab attention .. Paint picture…</a:t>
            </a:r>
          </a:p>
          <a:p>
            <a:r>
              <a:rPr lang="en-US" dirty="0"/>
              <a:t>Tell why it is interesting, I – how it is being used? Why it is interesting for them? </a:t>
            </a:r>
          </a:p>
          <a:p>
            <a:r>
              <a:rPr lang="en-US" dirty="0"/>
              <a:t>D – Desire? Make it personable and desirable… Make them part of it… How would they benefit? What pains would it take away? What would it add?</a:t>
            </a:r>
          </a:p>
          <a:p>
            <a:r>
              <a:rPr lang="en-US" dirty="0"/>
              <a:t>A – Action…  What are next steps… Walk me steps…</a:t>
            </a:r>
          </a:p>
          <a:p>
            <a:endParaRPr lang="en-US" dirty="0"/>
          </a:p>
          <a:p>
            <a:r>
              <a:rPr lang="en-US" dirty="0"/>
              <a:t>How do you Projection? – tech lead, passionate? Operations…</a:t>
            </a:r>
          </a:p>
          <a:p>
            <a:r>
              <a:rPr lang="en-US" dirty="0"/>
              <a:t> -  I have been leading digital </a:t>
            </a:r>
            <a:r>
              <a:rPr lang="en-US" dirty="0" err="1"/>
              <a:t>transf</a:t>
            </a:r>
            <a:r>
              <a:rPr lang="en-US" dirty="0"/>
              <a:t>… exited about… potential… </a:t>
            </a:r>
          </a:p>
          <a:p>
            <a:endParaRPr lang="en-US" dirty="0"/>
          </a:p>
          <a:p>
            <a:r>
              <a:rPr lang="en-US" dirty="0"/>
              <a:t>Take-away?</a:t>
            </a:r>
          </a:p>
          <a:p>
            <a:r>
              <a:rPr lang="en-US" dirty="0"/>
              <a:t>- </a:t>
            </a:r>
          </a:p>
          <a:p>
            <a:endParaRPr lang="en-US" dirty="0"/>
          </a:p>
          <a:p>
            <a:endParaRPr lang="en-US" dirty="0"/>
          </a:p>
          <a:p>
            <a:r>
              <a:rPr lang="en-US" dirty="0"/>
              <a:t>What do I want to see happen? Action items.. Follow ups? </a:t>
            </a:r>
          </a:p>
          <a:p>
            <a:r>
              <a:rPr lang="en-US" dirty="0"/>
              <a:t>   marketing tool…</a:t>
            </a:r>
          </a:p>
          <a:p>
            <a:endParaRPr lang="en-US" dirty="0"/>
          </a:p>
          <a:p>
            <a:r>
              <a:rPr lang="en-US" dirty="0"/>
              <a:t>Guest speaker…</a:t>
            </a:r>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1</a:t>
            </a:fld>
            <a:endParaRPr lang="en-US"/>
          </a:p>
        </p:txBody>
      </p:sp>
    </p:spTree>
    <p:extLst>
      <p:ext uri="{BB962C8B-B14F-4D97-AF65-F5344CB8AC3E}">
        <p14:creationId xmlns:p14="http://schemas.microsoft.com/office/powerpoint/2010/main" val="2505212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is possible to become a biggest taxi company by not owning a single car?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Docker, we used to talk about building a programming layer for the Internet… to build applications and services that could run and interoperate seamlessly across the millions of devices connected by the Internet”</a:t>
            </a:r>
          </a:p>
          <a:p>
            <a:endParaRPr lang="en-US" dirty="0"/>
          </a:p>
          <a:p>
            <a:r>
              <a:rPr lang="en-US" dirty="0"/>
              <a:t>How much can they provide? Can you trust them?</a:t>
            </a:r>
          </a:p>
          <a:p>
            <a:endParaRPr lang="en-US" dirty="0"/>
          </a:p>
          <a:p>
            <a:r>
              <a:rPr lang="en-US" sz="1200" b="0" i="0" kern="1200" dirty="0">
                <a:solidFill>
                  <a:schemeClr val="tx1"/>
                </a:solidFill>
                <a:effectLst/>
                <a:latin typeface="+mn-lt"/>
                <a:ea typeface="+mn-ea"/>
                <a:cs typeface="+mn-cs"/>
              </a:rPr>
              <a:t>For instance, a streaming video application may specify a need for high bandwidth, while archival storage needs only high availability. In a sufficiently large network, any need could be met.</a:t>
            </a:r>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10</a:t>
            </a:fld>
            <a:endParaRPr lang="en-US"/>
          </a:p>
        </p:txBody>
      </p:sp>
    </p:spTree>
    <p:extLst>
      <p:ext uri="{BB962C8B-B14F-4D97-AF65-F5344CB8AC3E}">
        <p14:creationId xmlns:p14="http://schemas.microsoft.com/office/powerpoint/2010/main" val="346289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11</a:t>
            </a:fld>
            <a:endParaRPr lang="en-US"/>
          </a:p>
        </p:txBody>
      </p:sp>
    </p:spTree>
    <p:extLst>
      <p:ext uri="{BB962C8B-B14F-4D97-AF65-F5344CB8AC3E}">
        <p14:creationId xmlns:p14="http://schemas.microsoft.com/office/powerpoint/2010/main" val="14967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2020… it pro prediction… </a:t>
            </a:r>
          </a:p>
          <a:p>
            <a:r>
              <a:rPr lang="en-US" dirty="0"/>
              <a:t>I predict…</a:t>
            </a:r>
          </a:p>
          <a:p>
            <a:r>
              <a:rPr lang="en-US" dirty="0"/>
              <a:t>Quite likely compete with…</a:t>
            </a:r>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12</a:t>
            </a:fld>
            <a:endParaRPr lang="en-US"/>
          </a:p>
        </p:txBody>
      </p:sp>
    </p:spTree>
    <p:extLst>
      <p:ext uri="{BB962C8B-B14F-4D97-AF65-F5344CB8AC3E}">
        <p14:creationId xmlns:p14="http://schemas.microsoft.com/office/powerpoint/2010/main" val="30467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666666"/>
                </a:solidFill>
                <a:effectLst/>
                <a:uLnTx/>
                <a:uFillTx/>
                <a:latin typeface="NeueHaasGroteskText W01"/>
                <a:ea typeface="+mn-ea"/>
                <a:cs typeface="+mn-cs"/>
              </a:rPr>
              <a:t>Society is society of intermediaries…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666666"/>
                </a:solidFill>
                <a:effectLst/>
                <a:uLnTx/>
                <a:uFillTx/>
                <a:latin typeface="NeueHaasGroteskText W01"/>
                <a:ea typeface="+mn-ea"/>
                <a:cs typeface="+mn-cs"/>
              </a:rPr>
              <a:t>By its very nature, it provides the sort of web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No more middlemen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the biggest change that blockchains are likely to bring is disintermediation</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Security </a:t>
            </a:r>
          </a:p>
          <a:p>
            <a:endParaRPr lang="en-US" dirty="0"/>
          </a:p>
          <a:p>
            <a:r>
              <a:rPr lang="en-US" sz="1200" b="0" i="0" kern="1200" dirty="0">
                <a:solidFill>
                  <a:schemeClr val="tx1"/>
                </a:solidFill>
                <a:effectLst/>
                <a:latin typeface="+mn-lt"/>
                <a:ea typeface="+mn-ea"/>
                <a:cs typeface="+mn-cs"/>
              </a:rPr>
              <a:t>Blockchain technology is sweeping the world with potential to spark a considerable change in the workflow of business procedures and pave the way for innovation and growth. In the business world, blockchain will radically change the enterprise by eliminating third-party facilitators, increasing data security and efficiency, and increasing the speed of transactions</a:t>
            </a:r>
          </a:p>
          <a:p>
            <a:endParaRPr lang="en-US" sz="1200" b="0" i="0" kern="1200" dirty="0">
              <a:solidFill>
                <a:schemeClr val="tx1"/>
              </a:solidFill>
              <a:effectLst/>
              <a:latin typeface="+mn-lt"/>
              <a:ea typeface="+mn-ea"/>
              <a:cs typeface="+mn-cs"/>
            </a:endParaRPr>
          </a:p>
          <a:p>
            <a:r>
              <a:rPr kumimoji="0" lang="en-US" sz="1200" b="0" i="0" u="none" strike="noStrike" kern="1200" cap="none" spc="0" normalizeH="0" baseline="0" noProof="0" dirty="0">
                <a:ln>
                  <a:noFill/>
                </a:ln>
                <a:solidFill>
                  <a:srgbClr val="666666"/>
                </a:solidFill>
                <a:effectLst/>
                <a:uLnTx/>
                <a:uFillTx/>
                <a:latin typeface="NeueHaasGroteskText W01"/>
                <a:ea typeface="+mn-ea"/>
                <a:cs typeface="+mn-cs"/>
              </a:rPr>
              <a:t>Trust that the intermediaries and other commercial actors must build from the legal system, credit ratings agencies, the banking system, and so on.</a:t>
            </a:r>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2</a:t>
            </a:fld>
            <a:endParaRPr lang="en-US"/>
          </a:p>
        </p:txBody>
      </p:sp>
    </p:spTree>
    <p:extLst>
      <p:ext uri="{BB962C8B-B14F-4D97-AF65-F5344CB8AC3E}">
        <p14:creationId xmlns:p14="http://schemas.microsoft.com/office/powerpoint/2010/main" val="369160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666666"/>
                </a:solidFill>
                <a:effectLst/>
                <a:uLnTx/>
                <a:uFillTx/>
                <a:latin typeface="NeueHaasGroteskText W01"/>
                <a:ea typeface="+mn-ea"/>
                <a:cs typeface="+mn-cs"/>
              </a:rPr>
              <a:t>Society is society of intermediaries…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666666"/>
                </a:solidFill>
                <a:effectLst/>
                <a:uLnTx/>
                <a:uFillTx/>
                <a:latin typeface="NeueHaasGroteskText W01"/>
                <a:ea typeface="+mn-ea"/>
                <a:cs typeface="+mn-cs"/>
              </a:rPr>
              <a:t>By its very nature, it provides the sort of web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No more middlemen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the biggest change that blockchains are likely to bring is disintermediation</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Security </a:t>
            </a:r>
          </a:p>
          <a:p>
            <a:endParaRPr lang="en-US" dirty="0"/>
          </a:p>
          <a:p>
            <a:r>
              <a:rPr lang="en-US" sz="1200" b="0" i="0" kern="1200" dirty="0">
                <a:solidFill>
                  <a:schemeClr val="tx1"/>
                </a:solidFill>
                <a:effectLst/>
                <a:latin typeface="+mn-lt"/>
                <a:ea typeface="+mn-ea"/>
                <a:cs typeface="+mn-cs"/>
              </a:rPr>
              <a:t>Blockchain technology is sweeping the world with potential to spark a considerable change in the workflow of business procedures and pave the way for innovation and growth. In the business world, blockchain will radically change the enterprise by eliminating third-party facilitators, increasing data security and efficiency, and increasing the speed of transactions</a:t>
            </a:r>
          </a:p>
          <a:p>
            <a:endParaRPr lang="en-US" sz="1200" b="0" i="0" kern="1200" dirty="0">
              <a:solidFill>
                <a:schemeClr val="tx1"/>
              </a:solidFill>
              <a:effectLst/>
              <a:latin typeface="+mn-lt"/>
              <a:ea typeface="+mn-ea"/>
              <a:cs typeface="+mn-cs"/>
            </a:endParaRPr>
          </a:p>
          <a:p>
            <a:r>
              <a:rPr kumimoji="0" lang="en-US" sz="1200" b="0" i="0" u="none" strike="noStrike" kern="1200" cap="none" spc="0" normalizeH="0" baseline="0" noProof="0" dirty="0">
                <a:ln>
                  <a:noFill/>
                </a:ln>
                <a:solidFill>
                  <a:srgbClr val="666666"/>
                </a:solidFill>
                <a:effectLst/>
                <a:uLnTx/>
                <a:uFillTx/>
                <a:latin typeface="NeueHaasGroteskText W01"/>
                <a:ea typeface="+mn-ea"/>
                <a:cs typeface="+mn-cs"/>
              </a:rPr>
              <a:t>Trust that the intermediaries and other commercial actors must build from the legal system, credit ratings agencies, the banking system, and so on.</a:t>
            </a:r>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3</a:t>
            </a:fld>
            <a:endParaRPr lang="en-US"/>
          </a:p>
        </p:txBody>
      </p:sp>
    </p:spTree>
    <p:extLst>
      <p:ext uri="{BB962C8B-B14F-4D97-AF65-F5344CB8AC3E}">
        <p14:creationId xmlns:p14="http://schemas.microsoft.com/office/powerpoint/2010/main" val="303083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see huge parallels between existing cloud storage infrastructure and existing financial infrastructure. Both rely on trusted third parties. Both could be more efficient and more affordable. Both will be replaced with blockchains.</a:t>
            </a:r>
          </a:p>
          <a:p>
            <a:r>
              <a:rPr lang="en-US" sz="1200" b="0" i="0" kern="1200" dirty="0">
                <a:solidFill>
                  <a:schemeClr val="tx1"/>
                </a:solidFill>
                <a:effectLst/>
                <a:latin typeface="+mn-lt"/>
                <a:ea typeface="+mn-ea"/>
                <a:cs typeface="+mn-cs"/>
              </a:rPr>
              <a:t>Bitcoin brought a new type of distributed system into the world. A system where you did not need to trust. A crazy way of writing applications that can’t be shut down, even by their creators. Users of these applications can rely on them to be there tomorrow, because there’s no kill switch.</a:t>
            </a:r>
          </a:p>
          <a:p>
            <a:endParaRPr lang="en-US" dirty="0"/>
          </a:p>
          <a:p>
            <a:r>
              <a:rPr lang="en-US" dirty="0"/>
              <a:t>Only way to disrupt this centralized cloud storage is a new business model… NOT a new technology!!!</a:t>
            </a:r>
          </a:p>
          <a:p>
            <a:r>
              <a:rPr lang="en-US" dirty="0"/>
              <a:t>Cloud is disrupting datacenters, what could disrupt cloud?</a:t>
            </a:r>
          </a:p>
          <a:p>
            <a:endParaRPr lang="en-US" dirty="0"/>
          </a:p>
          <a:p>
            <a:r>
              <a:rPr lang="en-US" dirty="0"/>
              <a:t>That means, you need, cheaper, faster, more reliable than cloud???? Cloud that exist???</a:t>
            </a:r>
          </a:p>
          <a:p>
            <a:endParaRPr lang="en-US" dirty="0"/>
          </a:p>
          <a:p>
            <a:r>
              <a:rPr lang="en-US" dirty="0"/>
              <a:t>Lets explore!!!!</a:t>
            </a:r>
          </a:p>
          <a:p>
            <a:r>
              <a:rPr lang="en-US" dirty="0"/>
              <a:t>---</a:t>
            </a:r>
          </a:p>
          <a:p>
            <a:endParaRPr lang="en-US" dirty="0"/>
          </a:p>
          <a:p>
            <a:r>
              <a:rPr lang="en-US" dirty="0"/>
              <a:t>Blockchain is enabling new… business model…???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4</a:t>
            </a:fld>
            <a:endParaRPr lang="en-US"/>
          </a:p>
        </p:txBody>
      </p:sp>
    </p:spTree>
    <p:extLst>
      <p:ext uri="{BB962C8B-B14F-4D97-AF65-F5344CB8AC3E}">
        <p14:creationId xmlns:p14="http://schemas.microsoft.com/office/powerpoint/2010/main" val="396971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Democratized the taxi service.</a:t>
            </a:r>
          </a:p>
          <a:p>
            <a:r>
              <a:rPr lang="en-US" dirty="0"/>
              <a:t>Decentralized by bringing down the barriers to entry.</a:t>
            </a:r>
          </a:p>
          <a:p>
            <a:endParaRPr lang="en-US" dirty="0"/>
          </a:p>
          <a:p>
            <a:r>
              <a:rPr lang="en-US" dirty="0"/>
              <a:t>Using extra capacity with your can and in your home.</a:t>
            </a:r>
          </a:p>
        </p:txBody>
      </p:sp>
      <p:sp>
        <p:nvSpPr>
          <p:cNvPr id="4" name="Slide Number Placeholder 3"/>
          <p:cNvSpPr>
            <a:spLocks noGrp="1"/>
          </p:cNvSpPr>
          <p:nvPr>
            <p:ph type="sldNum" sz="quarter" idx="10"/>
          </p:nvPr>
        </p:nvSpPr>
        <p:spPr/>
        <p:txBody>
          <a:bodyPr/>
          <a:lstStyle/>
          <a:p>
            <a:fld id="{82D21C64-D218-4C6A-BEF1-DB161270E747}" type="slidenum">
              <a:rPr lang="en-US" smtClean="0"/>
              <a:t>5</a:t>
            </a:fld>
            <a:endParaRPr lang="en-US"/>
          </a:p>
        </p:txBody>
      </p:sp>
    </p:spTree>
    <p:extLst>
      <p:ext uri="{BB962C8B-B14F-4D97-AF65-F5344CB8AC3E}">
        <p14:creationId xmlns:p14="http://schemas.microsoft.com/office/powerpoint/2010/main" val="1028100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we saying that, we can simply take your file and save is someone else's hard disk? And pay them for saving it. How does that work? </a:t>
            </a:r>
          </a:p>
          <a:p>
            <a:r>
              <a:rPr lang="en-US" dirty="0"/>
              <a:t>Its not you just take the file and save it on someone else's hard disk… </a:t>
            </a:r>
          </a:p>
          <a:p>
            <a:endParaRPr lang="en-US" dirty="0"/>
          </a:p>
          <a:p>
            <a:r>
              <a:rPr lang="en-US" dirty="0"/>
              <a:t>My 13 year old…</a:t>
            </a:r>
          </a:p>
          <a:p>
            <a:endParaRPr lang="en-US" dirty="0"/>
          </a:p>
          <a:p>
            <a:endParaRPr lang="en-US" dirty="0"/>
          </a:p>
          <a:p>
            <a:r>
              <a:rPr lang="en-US" dirty="0"/>
              <a:t>Let me give you an idea of how the file leaves your desktop and saved on nodes of hard disk network?</a:t>
            </a:r>
          </a:p>
          <a:p>
            <a:r>
              <a:rPr lang="en-US" dirty="0"/>
              <a:t>How you get back…</a:t>
            </a:r>
          </a:p>
          <a:p>
            <a:r>
              <a:rPr lang="en-US" dirty="0"/>
              <a:t>How blockchain enables this?</a:t>
            </a:r>
          </a:p>
          <a:p>
            <a:endParaRPr lang="en-US" dirty="0"/>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6</a:t>
            </a:fld>
            <a:endParaRPr lang="en-US"/>
          </a:p>
        </p:txBody>
      </p:sp>
    </p:spTree>
    <p:extLst>
      <p:ext uri="{BB962C8B-B14F-4D97-AF65-F5344CB8AC3E}">
        <p14:creationId xmlns:p14="http://schemas.microsoft.com/office/powerpoint/2010/main" val="973310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it excites us technologists? It s quite impressive and much needed innovation in storage space…</a:t>
            </a:r>
          </a:p>
        </p:txBody>
      </p:sp>
      <p:sp>
        <p:nvSpPr>
          <p:cNvPr id="4" name="Slide Number Placeholder 3"/>
          <p:cNvSpPr>
            <a:spLocks noGrp="1"/>
          </p:cNvSpPr>
          <p:nvPr>
            <p:ph type="sldNum" sz="quarter" idx="10"/>
          </p:nvPr>
        </p:nvSpPr>
        <p:spPr/>
        <p:txBody>
          <a:bodyPr/>
          <a:lstStyle/>
          <a:p>
            <a:fld id="{82D21C64-D218-4C6A-BEF1-DB161270E747}" type="slidenum">
              <a:rPr lang="en-US" smtClean="0"/>
              <a:t>7</a:t>
            </a:fld>
            <a:endParaRPr lang="en-US"/>
          </a:p>
        </p:txBody>
      </p:sp>
    </p:spTree>
    <p:extLst>
      <p:ext uri="{BB962C8B-B14F-4D97-AF65-F5344CB8AC3E}">
        <p14:creationId xmlns:p14="http://schemas.microsoft.com/office/powerpoint/2010/main" val="411234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arial" panose="020B0604020202020204" pitchFamily="34" charset="0"/>
              </a:rPr>
              <a:t>Client-side Reed-Solomon erasure coding. Erasure coding algorithms break a file into k shards, and programmatically create m parity shards, giving a total of k + m = n shards. Any k of these n shards can be used to rebuild the file or any missing shards</a:t>
            </a:r>
            <a:endParaRPr lang="en-US" sz="1200" dirty="0"/>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8</a:t>
            </a:fld>
            <a:endParaRPr lang="en-US"/>
          </a:p>
        </p:txBody>
      </p:sp>
    </p:spTree>
    <p:extLst>
      <p:ext uri="{BB962C8B-B14F-4D97-AF65-F5344CB8AC3E}">
        <p14:creationId xmlns:p14="http://schemas.microsoft.com/office/powerpoint/2010/main" val="2899453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arial" panose="020B0604020202020204" pitchFamily="34" charset="0"/>
              </a:rPr>
              <a:t>Manage reliability, Verify the integrity and availability </a:t>
            </a:r>
            <a:endParaRPr lang="en-US" sz="1200" dirty="0"/>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9</a:t>
            </a:fld>
            <a:endParaRPr lang="en-US"/>
          </a:p>
        </p:txBody>
      </p:sp>
    </p:spTree>
    <p:extLst>
      <p:ext uri="{BB962C8B-B14F-4D97-AF65-F5344CB8AC3E}">
        <p14:creationId xmlns:p14="http://schemas.microsoft.com/office/powerpoint/2010/main" val="117383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28C4-E1A5-4BF9-8788-53C654E92B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B9E1F1-879E-4515-8C8F-9062B358F8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BAE31D-D5D2-4C29-BCD9-C93C41D52757}"/>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5" name="Footer Placeholder 4">
            <a:extLst>
              <a:ext uri="{FF2B5EF4-FFF2-40B4-BE49-F238E27FC236}">
                <a16:creationId xmlns:a16="http://schemas.microsoft.com/office/drawing/2014/main" id="{76BACAB8-D1BE-4D41-AC02-5CE80D83B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070D-C86D-4158-B145-44693CFBECDE}"/>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1687798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45E1-BDA3-4B1C-A034-2EE23B7A30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354034-A46B-4745-A4D6-3604815C1A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919D0-1244-47FE-8D72-7C480274C08E}"/>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5" name="Footer Placeholder 4">
            <a:extLst>
              <a:ext uri="{FF2B5EF4-FFF2-40B4-BE49-F238E27FC236}">
                <a16:creationId xmlns:a16="http://schemas.microsoft.com/office/drawing/2014/main" id="{42B7599A-01DC-4F85-9242-F8B990362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D5F40-70A8-44D4-91D3-C2804F5944AE}"/>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3379612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8CB18-605B-44DF-A614-9CE2CAA9E5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AE9D86-CD25-484D-B18E-7728398DAB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E4CD6-DED9-4460-B962-CAF59760EBFD}"/>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5" name="Footer Placeholder 4">
            <a:extLst>
              <a:ext uri="{FF2B5EF4-FFF2-40B4-BE49-F238E27FC236}">
                <a16:creationId xmlns:a16="http://schemas.microsoft.com/office/drawing/2014/main" id="{80A4D95E-5E6A-49A3-B928-9A59AB11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202C1-67CF-4D8E-AEDF-B24437CAE217}"/>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397248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C938-7F12-480B-9612-336C77B41F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F43D1-541B-46E5-8CDB-B8E04FAC417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2669B6-505D-4846-B49E-90A44B5DA091}"/>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5" name="Footer Placeholder 4">
            <a:extLst>
              <a:ext uri="{FF2B5EF4-FFF2-40B4-BE49-F238E27FC236}">
                <a16:creationId xmlns:a16="http://schemas.microsoft.com/office/drawing/2014/main" id="{12CEA89D-02F2-4AD4-A535-1F6CEEA74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C7667-5405-4D7B-92F8-3DC4609DE8C3}"/>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238872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AC798-1DBF-4FFC-A9B6-BA18033C5A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B5D45-5F6B-4754-89DC-3388D38D6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00A31BB-0EE6-4D69-BE2F-5DFE773CEE9A}"/>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5" name="Footer Placeholder 4">
            <a:extLst>
              <a:ext uri="{FF2B5EF4-FFF2-40B4-BE49-F238E27FC236}">
                <a16:creationId xmlns:a16="http://schemas.microsoft.com/office/drawing/2014/main" id="{DF3C7BD1-56DB-4FA7-BFDD-2436B5A84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AD14C-6EB1-4151-A3AC-66D650C5909E}"/>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810349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F33C-C136-4AAB-8327-AFDB532E6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6EA6CD-45B3-444E-94A6-F48B2FD0B1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AD3803-3FBB-4974-AE7F-D445610183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D7D47E-D246-40E6-845E-7E5A93B6C4A9}"/>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6" name="Footer Placeholder 5">
            <a:extLst>
              <a:ext uri="{FF2B5EF4-FFF2-40B4-BE49-F238E27FC236}">
                <a16:creationId xmlns:a16="http://schemas.microsoft.com/office/drawing/2014/main" id="{00DEB319-6F13-4780-A38B-245E5FF96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C1639-83FE-4B05-886B-0001CC5A0676}"/>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60939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9E120-1F6E-418F-9709-8B3EF8E6B6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1114E3-A4C8-4B96-867B-C04506BB0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F3127D-27E0-49FF-83DB-C7BEAB967DF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AD3395-89AC-4348-83F7-489EFC89C6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5B095A-DE5E-4F92-B0DF-3746F4C6A88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1DE447-5192-4424-BE69-444116BB460A}"/>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8" name="Footer Placeholder 7">
            <a:extLst>
              <a:ext uri="{FF2B5EF4-FFF2-40B4-BE49-F238E27FC236}">
                <a16:creationId xmlns:a16="http://schemas.microsoft.com/office/drawing/2014/main" id="{C0F83906-22C6-418A-B6C1-9C7DADD0E5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65C7B3-90D0-48C7-9AB8-76231131771C}"/>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82484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6B12-C62A-4F55-BBD4-84FA610C7A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F05BA4-42B0-4C13-A149-339D74B6F008}"/>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4" name="Footer Placeholder 3">
            <a:extLst>
              <a:ext uri="{FF2B5EF4-FFF2-40B4-BE49-F238E27FC236}">
                <a16:creationId xmlns:a16="http://schemas.microsoft.com/office/drawing/2014/main" id="{A39F67AB-F49F-4B42-AD10-37FCDE040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801F2-A143-4486-A804-274C440F926D}"/>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641783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5EB4C1-A07F-410E-8974-838880F3D759}"/>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3" name="Footer Placeholder 2">
            <a:extLst>
              <a:ext uri="{FF2B5EF4-FFF2-40B4-BE49-F238E27FC236}">
                <a16:creationId xmlns:a16="http://schemas.microsoft.com/office/drawing/2014/main" id="{6C5754C3-05B2-4469-8072-5477C737BE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EF93AF-C42E-493F-A869-DCA051D997BD}"/>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2740478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83E1-A836-4A4E-8740-1A4CC5784C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764BB7-0E6F-4AEF-8524-D18201EA0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4918D5-CBE5-4B19-BAA3-F87981E02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9E60CB-9ADA-40BE-A788-05070DE3F67A}"/>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6" name="Footer Placeholder 5">
            <a:extLst>
              <a:ext uri="{FF2B5EF4-FFF2-40B4-BE49-F238E27FC236}">
                <a16:creationId xmlns:a16="http://schemas.microsoft.com/office/drawing/2014/main" id="{53A4A67B-A8D7-4A82-9106-22AC2ADD5C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6D245-1C25-46FC-8518-0A989A2E2A94}"/>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204454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5DB5-9F63-44F2-89E3-CB7B64196B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A62EEB-33B9-45D0-AD6B-E8E47DCEA5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08718-1F49-4A63-8558-44DA06FD3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0BEDFB-691B-4235-8E9A-663FC33BBD6D}"/>
              </a:ext>
            </a:extLst>
          </p:cNvPr>
          <p:cNvSpPr>
            <a:spLocks noGrp="1"/>
          </p:cNvSpPr>
          <p:nvPr>
            <p:ph type="dt" sz="half" idx="10"/>
          </p:nvPr>
        </p:nvSpPr>
        <p:spPr/>
        <p:txBody>
          <a:bodyPr/>
          <a:lstStyle/>
          <a:p>
            <a:fld id="{BA3A3842-B63C-4869-BBE6-4DECB71B66C6}" type="datetimeFigureOut">
              <a:rPr lang="en-US" smtClean="0"/>
              <a:t>4/3/2018</a:t>
            </a:fld>
            <a:endParaRPr lang="en-US"/>
          </a:p>
        </p:txBody>
      </p:sp>
      <p:sp>
        <p:nvSpPr>
          <p:cNvPr id="6" name="Footer Placeholder 5">
            <a:extLst>
              <a:ext uri="{FF2B5EF4-FFF2-40B4-BE49-F238E27FC236}">
                <a16:creationId xmlns:a16="http://schemas.microsoft.com/office/drawing/2014/main" id="{BA90E484-2A46-4AD1-9D85-864CCB9CF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4FA00-7E5F-438D-8BBB-7FB6DD9F9700}"/>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369377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548FC5-3E63-4FD5-AECB-847294083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6A2C2B-D6E9-43A9-B230-620F65D1D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620E7-A4C4-4C20-B4FE-0A545157A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A3842-B63C-4869-BBE6-4DECB71B66C6}" type="datetimeFigureOut">
              <a:rPr lang="en-US" smtClean="0"/>
              <a:t>4/3/2018</a:t>
            </a:fld>
            <a:endParaRPr lang="en-US"/>
          </a:p>
        </p:txBody>
      </p:sp>
      <p:sp>
        <p:nvSpPr>
          <p:cNvPr id="5" name="Footer Placeholder 4">
            <a:extLst>
              <a:ext uri="{FF2B5EF4-FFF2-40B4-BE49-F238E27FC236}">
                <a16:creationId xmlns:a16="http://schemas.microsoft.com/office/drawing/2014/main" id="{EA034E72-7812-49E8-B624-EFF9CDC6EC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9179AD-1438-40AD-A692-F0D016F942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75D50-E1BA-47D0-888F-75F9742EC4B8}" type="slidenum">
              <a:rPr lang="en-US" smtClean="0"/>
              <a:t>‹#›</a:t>
            </a:fld>
            <a:endParaRPr lang="en-US"/>
          </a:p>
        </p:txBody>
      </p:sp>
    </p:spTree>
    <p:extLst>
      <p:ext uri="{BB962C8B-B14F-4D97-AF65-F5344CB8AC3E}">
        <p14:creationId xmlns:p14="http://schemas.microsoft.com/office/powerpoint/2010/main" val="25030398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www.forbes.com/sites/bernardmarr/2018/01/28/blockchain-and-the-internet-of-things-4-important-benefits-of-combining-these-two-mega-trends/" TargetMode="External"/><Relationship Id="rId2" Type="http://schemas.openxmlformats.org/officeDocument/2006/relationships/hyperlink" Target="http://www.oliverwyman.com/content/dam/oliver-wyman/global/en/2016/feb/BlockChain-In-Capital-Markets.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8CC1-FC03-4BEE-A6A1-776FEA896ADA}"/>
              </a:ext>
            </a:extLst>
          </p:cNvPr>
          <p:cNvSpPr>
            <a:spLocks noGrp="1"/>
          </p:cNvSpPr>
          <p:nvPr>
            <p:ph type="ctrTitle"/>
          </p:nvPr>
        </p:nvSpPr>
        <p:spPr>
          <a:xfrm>
            <a:off x="1524000" y="1922359"/>
            <a:ext cx="9144000" cy="1587603"/>
          </a:xfrm>
        </p:spPr>
        <p:txBody>
          <a:bodyPr>
            <a:normAutofit/>
          </a:bodyPr>
          <a:lstStyle/>
          <a:p>
            <a:r>
              <a:rPr lang="en-US" sz="3600" b="1" i="0" dirty="0">
                <a:solidFill>
                  <a:srgbClr val="032E8B"/>
                </a:solidFill>
                <a:effectLst/>
                <a:latin typeface="Raleway"/>
              </a:rPr>
              <a:t>Distributed Cloud Storage with Blockchain Technology</a:t>
            </a:r>
            <a:endParaRPr lang="en-US" sz="3600" dirty="0"/>
          </a:p>
        </p:txBody>
      </p:sp>
      <p:sp>
        <p:nvSpPr>
          <p:cNvPr id="3" name="Subtitle 2">
            <a:extLst>
              <a:ext uri="{FF2B5EF4-FFF2-40B4-BE49-F238E27FC236}">
                <a16:creationId xmlns:a16="http://schemas.microsoft.com/office/drawing/2014/main" id="{118A0E3A-7ED2-4036-8461-F181174947FA}"/>
              </a:ext>
            </a:extLst>
          </p:cNvPr>
          <p:cNvSpPr>
            <a:spLocks noGrp="1"/>
          </p:cNvSpPr>
          <p:nvPr>
            <p:ph type="subTitle" idx="1"/>
          </p:nvPr>
        </p:nvSpPr>
        <p:spPr>
          <a:xfrm>
            <a:off x="2074607" y="4935640"/>
            <a:ext cx="7885043" cy="452437"/>
          </a:xfrm>
        </p:spPr>
        <p:txBody>
          <a:bodyPr>
            <a:normAutofit fontScale="40000" lnSpcReduction="20000"/>
          </a:bodyPr>
          <a:lstStyle/>
          <a:p>
            <a:r>
              <a:rPr lang="en-US" dirty="0"/>
              <a:t>Vipin Kasarla</a:t>
            </a:r>
          </a:p>
          <a:p>
            <a:r>
              <a:rPr lang="en-US" dirty="0"/>
              <a:t>Head of Digital Transformation</a:t>
            </a:r>
          </a:p>
        </p:txBody>
      </p:sp>
    </p:spTree>
    <p:extLst>
      <p:ext uri="{BB962C8B-B14F-4D97-AF65-F5344CB8AC3E}">
        <p14:creationId xmlns:p14="http://schemas.microsoft.com/office/powerpoint/2010/main" val="2129555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3BFE-4B4F-468E-B605-8F58EC3E895F}"/>
              </a:ext>
            </a:extLst>
          </p:cNvPr>
          <p:cNvSpPr>
            <a:spLocks noGrp="1"/>
          </p:cNvSpPr>
          <p:nvPr>
            <p:ph type="title"/>
          </p:nvPr>
        </p:nvSpPr>
        <p:spPr>
          <a:xfrm>
            <a:off x="838200" y="365125"/>
            <a:ext cx="10515600" cy="305585"/>
          </a:xfrm>
        </p:spPr>
        <p:txBody>
          <a:bodyPr>
            <a:noAutofit/>
          </a:bodyPr>
          <a:lstStyle/>
          <a:p>
            <a:r>
              <a:rPr lang="en-US" sz="3200" dirty="0"/>
              <a:t>Will it become mainstream ever?</a:t>
            </a:r>
          </a:p>
        </p:txBody>
      </p:sp>
      <p:pic>
        <p:nvPicPr>
          <p:cNvPr id="4" name="Picture 3">
            <a:extLst>
              <a:ext uri="{FF2B5EF4-FFF2-40B4-BE49-F238E27FC236}">
                <a16:creationId xmlns:a16="http://schemas.microsoft.com/office/drawing/2014/main" id="{3F64878E-F50F-49A8-B399-9092C66EA302}"/>
              </a:ext>
            </a:extLst>
          </p:cNvPr>
          <p:cNvPicPr>
            <a:picLocks noChangeAspect="1"/>
          </p:cNvPicPr>
          <p:nvPr/>
        </p:nvPicPr>
        <p:blipFill>
          <a:blip r:embed="rId3"/>
          <a:stretch>
            <a:fillRect/>
          </a:stretch>
        </p:blipFill>
        <p:spPr>
          <a:xfrm>
            <a:off x="1458474" y="1858956"/>
            <a:ext cx="1842735" cy="916279"/>
          </a:xfrm>
          <a:prstGeom prst="rect">
            <a:avLst/>
          </a:prstGeom>
        </p:spPr>
      </p:pic>
      <p:pic>
        <p:nvPicPr>
          <p:cNvPr id="5" name="Picture 4">
            <a:extLst>
              <a:ext uri="{FF2B5EF4-FFF2-40B4-BE49-F238E27FC236}">
                <a16:creationId xmlns:a16="http://schemas.microsoft.com/office/drawing/2014/main" id="{9AF598CF-FF13-4A42-9B64-EB6C074F9BB7}"/>
              </a:ext>
            </a:extLst>
          </p:cNvPr>
          <p:cNvPicPr>
            <a:picLocks noChangeAspect="1"/>
          </p:cNvPicPr>
          <p:nvPr/>
        </p:nvPicPr>
        <p:blipFill>
          <a:blip r:embed="rId4"/>
          <a:stretch>
            <a:fillRect/>
          </a:stretch>
        </p:blipFill>
        <p:spPr>
          <a:xfrm>
            <a:off x="4527687" y="1858956"/>
            <a:ext cx="2485206" cy="916279"/>
          </a:xfrm>
          <a:prstGeom prst="rect">
            <a:avLst/>
          </a:prstGeom>
        </p:spPr>
      </p:pic>
      <p:sp>
        <p:nvSpPr>
          <p:cNvPr id="9" name="Rectangle 8">
            <a:extLst>
              <a:ext uri="{FF2B5EF4-FFF2-40B4-BE49-F238E27FC236}">
                <a16:creationId xmlns:a16="http://schemas.microsoft.com/office/drawing/2014/main" id="{D1BC5D7E-920B-4251-B2ED-327628569B7B}"/>
              </a:ext>
            </a:extLst>
          </p:cNvPr>
          <p:cNvSpPr/>
          <p:nvPr/>
        </p:nvSpPr>
        <p:spPr>
          <a:xfrm>
            <a:off x="707572" y="965980"/>
            <a:ext cx="9742713" cy="369332"/>
          </a:xfrm>
          <a:prstGeom prst="rect">
            <a:avLst/>
          </a:prstGeom>
        </p:spPr>
        <p:txBody>
          <a:bodyPr wrap="square">
            <a:spAutoFit/>
          </a:bodyPr>
          <a:lstStyle/>
          <a:p>
            <a:r>
              <a:rPr lang="en-US" dirty="0"/>
              <a:t>Is it possible to become a biggest storage company by not owning a single data center?</a:t>
            </a:r>
          </a:p>
        </p:txBody>
      </p:sp>
      <p:sp>
        <p:nvSpPr>
          <p:cNvPr id="10" name="Rectangle 9">
            <a:extLst>
              <a:ext uri="{FF2B5EF4-FFF2-40B4-BE49-F238E27FC236}">
                <a16:creationId xmlns:a16="http://schemas.microsoft.com/office/drawing/2014/main" id="{EB6F3861-F280-4F5D-8643-8CFDDFC86ACA}"/>
              </a:ext>
            </a:extLst>
          </p:cNvPr>
          <p:cNvSpPr/>
          <p:nvPr/>
        </p:nvSpPr>
        <p:spPr>
          <a:xfrm>
            <a:off x="2151976" y="3876297"/>
            <a:ext cx="2298467" cy="338554"/>
          </a:xfrm>
          <a:prstGeom prst="rect">
            <a:avLst/>
          </a:prstGeom>
        </p:spPr>
        <p:txBody>
          <a:bodyPr wrap="square">
            <a:spAutoFit/>
          </a:bodyPr>
          <a:lstStyle/>
          <a:p>
            <a:r>
              <a:rPr lang="en-US" sz="1600" b="1" dirty="0" err="1"/>
              <a:t>Storj</a:t>
            </a:r>
            <a:r>
              <a:rPr lang="en-US" sz="1200" dirty="0"/>
              <a:t> holding more than</a:t>
            </a:r>
          </a:p>
        </p:txBody>
      </p:sp>
      <p:sp>
        <p:nvSpPr>
          <p:cNvPr id="11" name="Rectangle 10">
            <a:extLst>
              <a:ext uri="{FF2B5EF4-FFF2-40B4-BE49-F238E27FC236}">
                <a16:creationId xmlns:a16="http://schemas.microsoft.com/office/drawing/2014/main" id="{4FC9ECCC-0E90-4323-99BE-9BE694C21AD6}"/>
              </a:ext>
            </a:extLst>
          </p:cNvPr>
          <p:cNvSpPr/>
          <p:nvPr/>
        </p:nvSpPr>
        <p:spPr>
          <a:xfrm>
            <a:off x="8623836" y="4879761"/>
            <a:ext cx="2435257"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1200" dirty="0"/>
              <a:t>Serial entrepreneur Ben Golub, co-founder and former CEO of Docker Inc., has landed at </a:t>
            </a:r>
            <a:r>
              <a:rPr lang="en-US" sz="1200" dirty="0" err="1"/>
              <a:t>Storj</a:t>
            </a:r>
            <a:r>
              <a:rPr lang="en-US" sz="1200" dirty="0"/>
              <a:t> Labs.</a:t>
            </a:r>
          </a:p>
        </p:txBody>
      </p:sp>
      <p:sp>
        <p:nvSpPr>
          <p:cNvPr id="14" name="Rectangle 13">
            <a:extLst>
              <a:ext uri="{FF2B5EF4-FFF2-40B4-BE49-F238E27FC236}">
                <a16:creationId xmlns:a16="http://schemas.microsoft.com/office/drawing/2014/main" id="{0187252B-3B78-4742-845A-6EA5CD1E4DEF}"/>
              </a:ext>
            </a:extLst>
          </p:cNvPr>
          <p:cNvSpPr/>
          <p:nvPr/>
        </p:nvSpPr>
        <p:spPr>
          <a:xfrm>
            <a:off x="1628707" y="4842697"/>
            <a:ext cx="1630575" cy="76944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pPr algn="ctr"/>
            <a:r>
              <a:rPr lang="en-US" sz="3200" dirty="0"/>
              <a:t>150,000 </a:t>
            </a:r>
          </a:p>
          <a:p>
            <a:pPr algn="ctr"/>
            <a:r>
              <a:rPr lang="en-US" sz="1100" dirty="0"/>
              <a:t>storage nodes </a:t>
            </a:r>
          </a:p>
        </p:txBody>
      </p:sp>
      <p:sp>
        <p:nvSpPr>
          <p:cNvPr id="15" name="Rectangle 14">
            <a:extLst>
              <a:ext uri="{FF2B5EF4-FFF2-40B4-BE49-F238E27FC236}">
                <a16:creationId xmlns:a16="http://schemas.microsoft.com/office/drawing/2014/main" id="{E0D0ED0F-FADE-4FDF-96A4-A5C7BE18D66F}"/>
              </a:ext>
            </a:extLst>
          </p:cNvPr>
          <p:cNvSpPr/>
          <p:nvPr/>
        </p:nvSpPr>
        <p:spPr>
          <a:xfrm>
            <a:off x="3629457" y="4858085"/>
            <a:ext cx="1378749" cy="76944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3200" dirty="0"/>
              <a:t>60 </a:t>
            </a:r>
          </a:p>
          <a:p>
            <a:pPr algn="ctr"/>
            <a:r>
              <a:rPr lang="en-US" sz="1200" dirty="0"/>
              <a:t>Petabytes</a:t>
            </a:r>
            <a:endParaRPr lang="en-US" dirty="0"/>
          </a:p>
        </p:txBody>
      </p:sp>
      <p:sp>
        <p:nvSpPr>
          <p:cNvPr id="16" name="Rectangle 15">
            <a:extLst>
              <a:ext uri="{FF2B5EF4-FFF2-40B4-BE49-F238E27FC236}">
                <a16:creationId xmlns:a16="http://schemas.microsoft.com/office/drawing/2014/main" id="{F8F08A4E-DE26-43B4-9740-098362D046E2}"/>
              </a:ext>
            </a:extLst>
          </p:cNvPr>
          <p:cNvSpPr/>
          <p:nvPr/>
        </p:nvSpPr>
        <p:spPr>
          <a:xfrm>
            <a:off x="5378382" y="4873474"/>
            <a:ext cx="1746015" cy="7386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2800" dirty="0"/>
              <a:t>205</a:t>
            </a:r>
            <a:r>
              <a:rPr lang="en-US" dirty="0"/>
              <a:t> </a:t>
            </a:r>
          </a:p>
          <a:p>
            <a:pPr algn="ctr"/>
            <a:r>
              <a:rPr lang="en-US" sz="1400" dirty="0"/>
              <a:t>Countries/ territories</a:t>
            </a:r>
            <a:endParaRPr lang="en-US" dirty="0"/>
          </a:p>
        </p:txBody>
      </p:sp>
      <p:pic>
        <p:nvPicPr>
          <p:cNvPr id="18" name="Picture 17">
            <a:extLst>
              <a:ext uri="{FF2B5EF4-FFF2-40B4-BE49-F238E27FC236}">
                <a16:creationId xmlns:a16="http://schemas.microsoft.com/office/drawing/2014/main" id="{648CFB56-6B7F-4D7F-8A7C-8349CC9B2555}"/>
              </a:ext>
            </a:extLst>
          </p:cNvPr>
          <p:cNvPicPr>
            <a:picLocks noChangeAspect="1"/>
          </p:cNvPicPr>
          <p:nvPr/>
        </p:nvPicPr>
        <p:blipFill>
          <a:blip r:embed="rId4"/>
          <a:stretch>
            <a:fillRect/>
          </a:stretch>
        </p:blipFill>
        <p:spPr>
          <a:xfrm>
            <a:off x="1053487" y="3876297"/>
            <a:ext cx="1008258" cy="371738"/>
          </a:xfrm>
          <a:prstGeom prst="rect">
            <a:avLst/>
          </a:prstGeom>
        </p:spPr>
      </p:pic>
      <p:pic>
        <p:nvPicPr>
          <p:cNvPr id="3" name="Picture 2">
            <a:extLst>
              <a:ext uri="{FF2B5EF4-FFF2-40B4-BE49-F238E27FC236}">
                <a16:creationId xmlns:a16="http://schemas.microsoft.com/office/drawing/2014/main" id="{D4165278-2129-451D-A72C-4FAB60FD634F}"/>
              </a:ext>
            </a:extLst>
          </p:cNvPr>
          <p:cNvPicPr>
            <a:picLocks noChangeAspect="1"/>
          </p:cNvPicPr>
          <p:nvPr/>
        </p:nvPicPr>
        <p:blipFill>
          <a:blip r:embed="rId5"/>
          <a:stretch>
            <a:fillRect/>
          </a:stretch>
        </p:blipFill>
        <p:spPr>
          <a:xfrm>
            <a:off x="8239371" y="1803685"/>
            <a:ext cx="1185863" cy="971550"/>
          </a:xfrm>
          <a:prstGeom prst="rect">
            <a:avLst/>
          </a:prstGeom>
        </p:spPr>
      </p:pic>
      <p:pic>
        <p:nvPicPr>
          <p:cNvPr id="12" name="Picture 11">
            <a:extLst>
              <a:ext uri="{FF2B5EF4-FFF2-40B4-BE49-F238E27FC236}">
                <a16:creationId xmlns:a16="http://schemas.microsoft.com/office/drawing/2014/main" id="{3A5CD655-94E0-4E88-A5F4-7CDCAE1382F8}"/>
              </a:ext>
            </a:extLst>
          </p:cNvPr>
          <p:cNvPicPr>
            <a:picLocks noChangeAspect="1"/>
          </p:cNvPicPr>
          <p:nvPr/>
        </p:nvPicPr>
        <p:blipFill>
          <a:blip r:embed="rId6"/>
          <a:stretch>
            <a:fillRect/>
          </a:stretch>
        </p:blipFill>
        <p:spPr>
          <a:xfrm>
            <a:off x="9425234" y="2183984"/>
            <a:ext cx="762000" cy="266700"/>
          </a:xfrm>
          <a:prstGeom prst="rect">
            <a:avLst/>
          </a:prstGeom>
        </p:spPr>
      </p:pic>
    </p:spTree>
    <p:extLst>
      <p:ext uri="{BB962C8B-B14F-4D97-AF65-F5344CB8AC3E}">
        <p14:creationId xmlns:p14="http://schemas.microsoft.com/office/powerpoint/2010/main" val="747795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4AA4-7AE9-4068-83D0-99C74F9C24E3}"/>
              </a:ext>
            </a:extLst>
          </p:cNvPr>
          <p:cNvSpPr>
            <a:spLocks noGrp="1"/>
          </p:cNvSpPr>
          <p:nvPr>
            <p:ph type="title"/>
          </p:nvPr>
        </p:nvSpPr>
        <p:spPr>
          <a:xfrm>
            <a:off x="838200" y="365126"/>
            <a:ext cx="10515600" cy="432070"/>
          </a:xfrm>
        </p:spPr>
        <p:txBody>
          <a:bodyPr>
            <a:noAutofit/>
          </a:bodyPr>
          <a:lstStyle/>
          <a:p>
            <a:r>
              <a:rPr lang="en-US" sz="3200" dirty="0"/>
              <a:t>Cost savings?</a:t>
            </a:r>
          </a:p>
        </p:txBody>
      </p:sp>
      <p:pic>
        <p:nvPicPr>
          <p:cNvPr id="4" name="Content Placeholder 3">
            <a:extLst>
              <a:ext uri="{FF2B5EF4-FFF2-40B4-BE49-F238E27FC236}">
                <a16:creationId xmlns:a16="http://schemas.microsoft.com/office/drawing/2014/main" id="{233B8715-2448-4038-A468-138A30D85192}"/>
              </a:ext>
            </a:extLst>
          </p:cNvPr>
          <p:cNvPicPr>
            <a:picLocks noGrp="1" noChangeAspect="1"/>
          </p:cNvPicPr>
          <p:nvPr>
            <p:ph idx="1"/>
          </p:nvPr>
        </p:nvPicPr>
        <p:blipFill>
          <a:blip r:embed="rId3"/>
          <a:stretch>
            <a:fillRect/>
          </a:stretch>
        </p:blipFill>
        <p:spPr>
          <a:xfrm>
            <a:off x="1809749" y="1235827"/>
            <a:ext cx="8082395" cy="4824978"/>
          </a:xfrm>
          <a:prstGeom prst="rect">
            <a:avLst/>
          </a:prstGeom>
        </p:spPr>
      </p:pic>
    </p:spTree>
    <p:extLst>
      <p:ext uri="{BB962C8B-B14F-4D97-AF65-F5344CB8AC3E}">
        <p14:creationId xmlns:p14="http://schemas.microsoft.com/office/powerpoint/2010/main" val="3273750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7CC-6DBF-4546-B970-ABE2B4D369B1}"/>
              </a:ext>
            </a:extLst>
          </p:cNvPr>
          <p:cNvSpPr>
            <a:spLocks noGrp="1"/>
          </p:cNvSpPr>
          <p:nvPr>
            <p:ph type="title"/>
          </p:nvPr>
        </p:nvSpPr>
        <p:spPr>
          <a:xfrm>
            <a:off x="838200" y="260351"/>
            <a:ext cx="10515600" cy="615950"/>
          </a:xfrm>
        </p:spPr>
        <p:txBody>
          <a:bodyPr>
            <a:normAutofit fontScale="90000"/>
          </a:bodyPr>
          <a:lstStyle/>
          <a:p>
            <a:r>
              <a:rPr lang="en-US" dirty="0"/>
              <a:t>Road ahead</a:t>
            </a:r>
          </a:p>
        </p:txBody>
      </p:sp>
      <p:sp>
        <p:nvSpPr>
          <p:cNvPr id="3" name="TextBox 2">
            <a:extLst>
              <a:ext uri="{FF2B5EF4-FFF2-40B4-BE49-F238E27FC236}">
                <a16:creationId xmlns:a16="http://schemas.microsoft.com/office/drawing/2014/main" id="{C7071177-CE9E-4139-874F-48725F8A1526}"/>
              </a:ext>
            </a:extLst>
          </p:cNvPr>
          <p:cNvSpPr txBox="1"/>
          <p:nvPr/>
        </p:nvSpPr>
        <p:spPr>
          <a:xfrm>
            <a:off x="838198" y="1120066"/>
            <a:ext cx="10515599" cy="4467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The technology is being used by individuals, and is ready for production for organizations, focusing on cold storage.</a:t>
            </a:r>
          </a:p>
          <a:p>
            <a:pPr marL="285750" indent="-285750">
              <a:lnSpc>
                <a:spcPct val="150000"/>
              </a:lnSpc>
              <a:buFont typeface="Arial" panose="020B0604020202020204" pitchFamily="34" charset="0"/>
              <a:buChar char="•"/>
            </a:pPr>
            <a:r>
              <a:rPr lang="en-US" sz="2400" dirty="0"/>
              <a:t>By </a:t>
            </a:r>
            <a:r>
              <a:rPr lang="en-US" sz="2400" b="1" dirty="0"/>
              <a:t>2019</a:t>
            </a:r>
            <a:r>
              <a:rPr lang="en-US" sz="2400" dirty="0"/>
              <a:t>, it will be ready for Warm storage and would be serving use cases like, for file sharing and the content distribution. </a:t>
            </a:r>
          </a:p>
          <a:p>
            <a:pPr marL="285750" indent="-285750">
              <a:lnSpc>
                <a:spcPct val="150000"/>
              </a:lnSpc>
              <a:buFont typeface="Arial" panose="020B0604020202020204" pitchFamily="34" charset="0"/>
              <a:buChar char="•"/>
            </a:pPr>
            <a:r>
              <a:rPr lang="en-US" sz="2400" dirty="0"/>
              <a:t>By </a:t>
            </a:r>
            <a:r>
              <a:rPr lang="en-US" sz="2400" b="1" dirty="0"/>
              <a:t>2020</a:t>
            </a:r>
            <a:r>
              <a:rPr lang="en-US" sz="2400" dirty="0"/>
              <a:t> it is quite likely to be ready to disrupt the major players in this $100 storage  industry competing with Amazon S3 and Dropbox.</a:t>
            </a:r>
          </a:p>
          <a:p>
            <a:pPr marL="285750" indent="-285750">
              <a:lnSpc>
                <a:spcPct val="150000"/>
              </a:lnSpc>
              <a:buFont typeface="Arial" panose="020B0604020202020204" pitchFamily="34" charset="0"/>
              <a:buChar char="•"/>
            </a:pPr>
            <a:r>
              <a:rPr lang="en-US" sz="2400" dirty="0"/>
              <a:t>IoT would be the major users of this technology as machines start sharing data with no human intervention.</a:t>
            </a:r>
          </a:p>
        </p:txBody>
      </p:sp>
    </p:spTree>
    <p:extLst>
      <p:ext uri="{BB962C8B-B14F-4D97-AF65-F5344CB8AC3E}">
        <p14:creationId xmlns:p14="http://schemas.microsoft.com/office/powerpoint/2010/main" val="54984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C418F-2CA2-44DE-BA23-BFE68816B7CE}"/>
              </a:ext>
            </a:extLst>
          </p:cNvPr>
          <p:cNvSpPr>
            <a:spLocks noGrp="1"/>
          </p:cNvSpPr>
          <p:nvPr>
            <p:ph type="ctrTitle"/>
          </p:nvPr>
        </p:nvSpPr>
        <p:spPr>
          <a:xfrm>
            <a:off x="1524000" y="2576051"/>
            <a:ext cx="9144000" cy="933911"/>
          </a:xfrm>
        </p:spPr>
        <p:txBody>
          <a:bodyPr/>
          <a:lstStyle/>
          <a:p>
            <a:r>
              <a:rPr lang="en-US" dirty="0"/>
              <a:t>Appendix</a:t>
            </a:r>
          </a:p>
        </p:txBody>
      </p:sp>
      <p:sp>
        <p:nvSpPr>
          <p:cNvPr id="5" name="Subtitle 4">
            <a:extLst>
              <a:ext uri="{FF2B5EF4-FFF2-40B4-BE49-F238E27FC236}">
                <a16:creationId xmlns:a16="http://schemas.microsoft.com/office/drawing/2014/main" id="{40C15321-55CB-4FA8-A9A3-712027F54B95}"/>
              </a:ext>
            </a:extLst>
          </p:cNvPr>
          <p:cNvSpPr>
            <a:spLocks noGrp="1"/>
          </p:cNvSpPr>
          <p:nvPr>
            <p:ph type="subTitle" idx="1"/>
          </p:nvPr>
        </p:nvSpPr>
        <p:spPr>
          <a:xfrm>
            <a:off x="1524000" y="3923071"/>
            <a:ext cx="9144000" cy="403123"/>
          </a:xfrm>
        </p:spPr>
        <p:txBody>
          <a:bodyPr>
            <a:normAutofit lnSpcReduction="10000"/>
          </a:bodyPr>
          <a:lstStyle/>
          <a:p>
            <a:endParaRPr lang="en-US" dirty="0"/>
          </a:p>
        </p:txBody>
      </p:sp>
    </p:spTree>
    <p:extLst>
      <p:ext uri="{BB962C8B-B14F-4D97-AF65-F5344CB8AC3E}">
        <p14:creationId xmlns:p14="http://schemas.microsoft.com/office/powerpoint/2010/main" val="298894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F797-8F54-452F-BEBB-B40F5F1242D5}"/>
              </a:ext>
            </a:extLst>
          </p:cNvPr>
          <p:cNvSpPr>
            <a:spLocks noGrp="1"/>
          </p:cNvSpPr>
          <p:nvPr>
            <p:ph type="title"/>
          </p:nvPr>
        </p:nvSpPr>
        <p:spPr>
          <a:xfrm>
            <a:off x="838200" y="365126"/>
            <a:ext cx="10515600" cy="592818"/>
          </a:xfrm>
        </p:spPr>
        <p:txBody>
          <a:bodyPr>
            <a:normAutofit fontScale="90000"/>
          </a:bodyPr>
          <a:lstStyle/>
          <a:p>
            <a:endParaRPr lang="en-US" dirty="0"/>
          </a:p>
        </p:txBody>
      </p:sp>
      <p:sp>
        <p:nvSpPr>
          <p:cNvPr id="4" name="TextBox 3">
            <a:extLst>
              <a:ext uri="{FF2B5EF4-FFF2-40B4-BE49-F238E27FC236}">
                <a16:creationId xmlns:a16="http://schemas.microsoft.com/office/drawing/2014/main" id="{33CFB21A-7E3F-48D8-BB7C-90A35D94E40B}"/>
              </a:ext>
            </a:extLst>
          </p:cNvPr>
          <p:cNvSpPr txBox="1"/>
          <p:nvPr/>
        </p:nvSpPr>
        <p:spPr>
          <a:xfrm>
            <a:off x="8684668" y="1850271"/>
            <a:ext cx="854914" cy="369332"/>
          </a:xfrm>
          <a:prstGeom prst="rect">
            <a:avLst/>
          </a:prstGeom>
          <a:noFill/>
        </p:spPr>
        <p:txBody>
          <a:bodyPr wrap="none" rtlCol="0">
            <a:spAutoFit/>
          </a:bodyPr>
          <a:lstStyle/>
          <a:p>
            <a:r>
              <a:rPr lang="en-US" dirty="0"/>
              <a:t>Farmer</a:t>
            </a:r>
          </a:p>
        </p:txBody>
      </p:sp>
      <p:pic>
        <p:nvPicPr>
          <p:cNvPr id="6" name="Picture 5">
            <a:extLst>
              <a:ext uri="{FF2B5EF4-FFF2-40B4-BE49-F238E27FC236}">
                <a16:creationId xmlns:a16="http://schemas.microsoft.com/office/drawing/2014/main" id="{9ECE2E54-41FC-4267-9DA2-96CBEE044DF8}"/>
              </a:ext>
            </a:extLst>
          </p:cNvPr>
          <p:cNvPicPr>
            <a:picLocks noChangeAspect="1"/>
          </p:cNvPicPr>
          <p:nvPr/>
        </p:nvPicPr>
        <p:blipFill>
          <a:blip r:embed="rId2"/>
          <a:stretch>
            <a:fillRect/>
          </a:stretch>
        </p:blipFill>
        <p:spPr>
          <a:xfrm>
            <a:off x="232520" y="1850271"/>
            <a:ext cx="9515475" cy="3067050"/>
          </a:xfrm>
          <a:prstGeom prst="rect">
            <a:avLst/>
          </a:prstGeom>
        </p:spPr>
      </p:pic>
      <p:pic>
        <p:nvPicPr>
          <p:cNvPr id="7" name="Picture 6">
            <a:extLst>
              <a:ext uri="{FF2B5EF4-FFF2-40B4-BE49-F238E27FC236}">
                <a16:creationId xmlns:a16="http://schemas.microsoft.com/office/drawing/2014/main" id="{CD80F18A-E677-4429-AA25-A521A0D2916D}"/>
              </a:ext>
            </a:extLst>
          </p:cNvPr>
          <p:cNvPicPr>
            <a:picLocks noChangeAspect="1"/>
          </p:cNvPicPr>
          <p:nvPr/>
        </p:nvPicPr>
        <p:blipFill>
          <a:blip r:embed="rId3"/>
          <a:stretch>
            <a:fillRect/>
          </a:stretch>
        </p:blipFill>
        <p:spPr>
          <a:xfrm>
            <a:off x="732676" y="2017696"/>
            <a:ext cx="9458325" cy="2981325"/>
          </a:xfrm>
          <a:prstGeom prst="rect">
            <a:avLst/>
          </a:prstGeom>
        </p:spPr>
      </p:pic>
      <p:pic>
        <p:nvPicPr>
          <p:cNvPr id="8" name="Picture 7">
            <a:extLst>
              <a:ext uri="{FF2B5EF4-FFF2-40B4-BE49-F238E27FC236}">
                <a16:creationId xmlns:a16="http://schemas.microsoft.com/office/drawing/2014/main" id="{51F708D4-9227-4271-B602-75C82B4B27CC}"/>
              </a:ext>
            </a:extLst>
          </p:cNvPr>
          <p:cNvPicPr>
            <a:picLocks noChangeAspect="1"/>
          </p:cNvPicPr>
          <p:nvPr/>
        </p:nvPicPr>
        <p:blipFill>
          <a:blip r:embed="rId4"/>
          <a:stretch>
            <a:fillRect/>
          </a:stretch>
        </p:blipFill>
        <p:spPr>
          <a:xfrm>
            <a:off x="391470" y="2070083"/>
            <a:ext cx="9477375" cy="2876550"/>
          </a:xfrm>
          <a:prstGeom prst="rect">
            <a:avLst/>
          </a:prstGeom>
        </p:spPr>
      </p:pic>
      <p:pic>
        <p:nvPicPr>
          <p:cNvPr id="9" name="Picture 8">
            <a:extLst>
              <a:ext uri="{FF2B5EF4-FFF2-40B4-BE49-F238E27FC236}">
                <a16:creationId xmlns:a16="http://schemas.microsoft.com/office/drawing/2014/main" id="{3614ABFD-67DF-463E-83DD-A43DDC1F40F6}"/>
              </a:ext>
            </a:extLst>
          </p:cNvPr>
          <p:cNvPicPr>
            <a:picLocks noChangeAspect="1"/>
          </p:cNvPicPr>
          <p:nvPr/>
        </p:nvPicPr>
        <p:blipFill>
          <a:blip r:embed="rId5"/>
          <a:stretch>
            <a:fillRect/>
          </a:stretch>
        </p:blipFill>
        <p:spPr>
          <a:xfrm>
            <a:off x="1030525" y="2099396"/>
            <a:ext cx="9429750" cy="3067049"/>
          </a:xfrm>
          <a:prstGeom prst="rect">
            <a:avLst/>
          </a:prstGeom>
        </p:spPr>
      </p:pic>
      <p:pic>
        <p:nvPicPr>
          <p:cNvPr id="10" name="Picture 9">
            <a:extLst>
              <a:ext uri="{FF2B5EF4-FFF2-40B4-BE49-F238E27FC236}">
                <a16:creationId xmlns:a16="http://schemas.microsoft.com/office/drawing/2014/main" id="{F6265D01-DA31-4EC7-8175-06C444EF404B}"/>
              </a:ext>
            </a:extLst>
          </p:cNvPr>
          <p:cNvPicPr>
            <a:picLocks noChangeAspect="1"/>
          </p:cNvPicPr>
          <p:nvPr/>
        </p:nvPicPr>
        <p:blipFill>
          <a:blip r:embed="rId6"/>
          <a:stretch>
            <a:fillRect/>
          </a:stretch>
        </p:blipFill>
        <p:spPr>
          <a:xfrm>
            <a:off x="635144" y="2223884"/>
            <a:ext cx="9410700" cy="2876550"/>
          </a:xfrm>
          <a:prstGeom prst="rect">
            <a:avLst/>
          </a:prstGeom>
        </p:spPr>
      </p:pic>
    </p:spTree>
    <p:extLst>
      <p:ext uri="{BB962C8B-B14F-4D97-AF65-F5344CB8AC3E}">
        <p14:creationId xmlns:p14="http://schemas.microsoft.com/office/powerpoint/2010/main" val="183146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14B8-7D7B-4142-AFAB-79CA99C709D3}"/>
              </a:ext>
            </a:extLst>
          </p:cNvPr>
          <p:cNvSpPr>
            <a:spLocks noGrp="1"/>
          </p:cNvSpPr>
          <p:nvPr>
            <p:ph type="title"/>
          </p:nvPr>
        </p:nvSpPr>
        <p:spPr>
          <a:xfrm>
            <a:off x="838200" y="365125"/>
            <a:ext cx="10515600" cy="636361"/>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43940B4B-1C7B-4DEA-9E4D-DCAA5107520D}"/>
              </a:ext>
            </a:extLst>
          </p:cNvPr>
          <p:cNvSpPr>
            <a:spLocks noGrp="1"/>
          </p:cNvSpPr>
          <p:nvPr>
            <p:ph idx="1"/>
          </p:nvPr>
        </p:nvSpPr>
        <p:spPr>
          <a:xfrm>
            <a:off x="838199" y="1825625"/>
            <a:ext cx="10929257" cy="4351338"/>
          </a:xfrm>
        </p:spPr>
        <p:txBody>
          <a:bodyPr/>
          <a:lstStyle/>
          <a:p>
            <a:r>
              <a:rPr lang="en-US" dirty="0">
                <a:hlinkClick r:id="rId2"/>
              </a:rPr>
              <a:t>www.oliverwyman.com/content/dam/oliver-wyman/global/en/2016/feb/BlockChain-In-Capital-Markets.pdf</a:t>
            </a:r>
            <a:r>
              <a:rPr lang="en-US" dirty="0"/>
              <a:t> </a:t>
            </a:r>
          </a:p>
          <a:p>
            <a:endParaRPr lang="en-US" dirty="0"/>
          </a:p>
          <a:p>
            <a:r>
              <a:rPr lang="en-US" dirty="0">
                <a:hlinkClick r:id="rId3"/>
              </a:rPr>
              <a:t>https://www.forbes.com/sites/bernardmarr/2018/01/28/blockchain-and-the-internet-of-things-4-important-benefits-of-combining-these-two-mega-trends/</a:t>
            </a:r>
            <a:r>
              <a:rPr lang="en-US" dirty="0"/>
              <a:t> </a:t>
            </a:r>
          </a:p>
          <a:p>
            <a:endParaRPr lang="en-US" dirty="0"/>
          </a:p>
          <a:p>
            <a:r>
              <a:rPr lang="en-US" dirty="0"/>
              <a:t>Apart from saving money what is the use case?</a:t>
            </a:r>
          </a:p>
          <a:p>
            <a:endParaRPr lang="en-US" dirty="0"/>
          </a:p>
        </p:txBody>
      </p:sp>
    </p:spTree>
    <p:extLst>
      <p:ext uri="{BB962C8B-B14F-4D97-AF65-F5344CB8AC3E}">
        <p14:creationId xmlns:p14="http://schemas.microsoft.com/office/powerpoint/2010/main" val="544965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8151-B417-476B-8AF7-C14A1BBA7E2F}"/>
              </a:ext>
            </a:extLst>
          </p:cNvPr>
          <p:cNvSpPr>
            <a:spLocks noGrp="1"/>
          </p:cNvSpPr>
          <p:nvPr>
            <p:ph type="title"/>
          </p:nvPr>
        </p:nvSpPr>
        <p:spPr>
          <a:xfrm>
            <a:off x="838200" y="365125"/>
            <a:ext cx="10515600" cy="537845"/>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D88AED3B-D40D-4B9D-952C-D7FE9C624273}"/>
              </a:ext>
            </a:extLst>
          </p:cNvPr>
          <p:cNvSpPr>
            <a:spLocks noGrp="1"/>
          </p:cNvSpPr>
          <p:nvPr>
            <p:ph idx="1"/>
          </p:nvPr>
        </p:nvSpPr>
        <p:spPr>
          <a:xfrm>
            <a:off x="1102660" y="1310185"/>
            <a:ext cx="10251140" cy="4866778"/>
          </a:xfrm>
        </p:spPr>
        <p:txBody>
          <a:bodyPr/>
          <a:lstStyle/>
          <a:p>
            <a:pPr marL="182880">
              <a:lnSpc>
                <a:spcPct val="150000"/>
              </a:lnSpc>
              <a:spcBef>
                <a:spcPts val="600"/>
              </a:spcBef>
            </a:pPr>
            <a:r>
              <a:rPr lang="en-US" dirty="0"/>
              <a:t>Philosophy of Blockchain</a:t>
            </a:r>
          </a:p>
          <a:p>
            <a:pPr marL="182880">
              <a:lnSpc>
                <a:spcPct val="150000"/>
              </a:lnSpc>
              <a:spcBef>
                <a:spcPts val="600"/>
              </a:spcBef>
            </a:pPr>
            <a:r>
              <a:rPr lang="en-US" dirty="0"/>
              <a:t>What is distributed storage ? How does it work?</a:t>
            </a:r>
          </a:p>
          <a:p>
            <a:pPr marL="182880">
              <a:lnSpc>
                <a:spcPct val="150000"/>
              </a:lnSpc>
              <a:spcBef>
                <a:spcPts val="600"/>
              </a:spcBef>
            </a:pPr>
            <a:r>
              <a:rPr lang="en-US" dirty="0"/>
              <a:t>How does Blockchain enables distributed storage?</a:t>
            </a:r>
          </a:p>
          <a:p>
            <a:pPr marL="182880">
              <a:lnSpc>
                <a:spcPct val="150000"/>
              </a:lnSpc>
              <a:spcBef>
                <a:spcPts val="600"/>
              </a:spcBef>
            </a:pPr>
            <a:r>
              <a:rPr lang="en-US" dirty="0"/>
              <a:t> What is the disruption potential of this technology?</a:t>
            </a:r>
          </a:p>
          <a:p>
            <a:pPr marL="182880">
              <a:lnSpc>
                <a:spcPct val="150000"/>
              </a:lnSpc>
              <a:spcBef>
                <a:spcPts val="600"/>
              </a:spcBef>
            </a:pPr>
            <a:r>
              <a:rPr lang="en-US" dirty="0"/>
              <a:t>What about the reliability, security and performance?</a:t>
            </a:r>
          </a:p>
          <a:p>
            <a:pPr marL="182880">
              <a:lnSpc>
                <a:spcPct val="150000"/>
              </a:lnSpc>
              <a:spcBef>
                <a:spcPts val="600"/>
              </a:spcBef>
            </a:pPr>
            <a:r>
              <a:rPr lang="en-US" dirty="0"/>
              <a:t>Current and future practical use cases?</a:t>
            </a:r>
          </a:p>
        </p:txBody>
      </p:sp>
    </p:spTree>
    <p:extLst>
      <p:ext uri="{BB962C8B-B14F-4D97-AF65-F5344CB8AC3E}">
        <p14:creationId xmlns:p14="http://schemas.microsoft.com/office/powerpoint/2010/main" val="329998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8151-B417-476B-8AF7-C14A1BBA7E2F}"/>
              </a:ext>
            </a:extLst>
          </p:cNvPr>
          <p:cNvSpPr>
            <a:spLocks noGrp="1"/>
          </p:cNvSpPr>
          <p:nvPr>
            <p:ph type="title"/>
          </p:nvPr>
        </p:nvSpPr>
        <p:spPr>
          <a:xfrm>
            <a:off x="838200" y="365125"/>
            <a:ext cx="10515600" cy="537845"/>
          </a:xfrm>
        </p:spPr>
        <p:txBody>
          <a:bodyPr>
            <a:normAutofit fontScale="90000"/>
          </a:bodyPr>
          <a:lstStyle/>
          <a:p>
            <a:r>
              <a:rPr lang="en-US" dirty="0"/>
              <a:t>Agenda</a:t>
            </a:r>
          </a:p>
        </p:txBody>
      </p:sp>
      <p:sp>
        <p:nvSpPr>
          <p:cNvPr id="4" name="Rectangle 3">
            <a:extLst>
              <a:ext uri="{FF2B5EF4-FFF2-40B4-BE49-F238E27FC236}">
                <a16:creationId xmlns:a16="http://schemas.microsoft.com/office/drawing/2014/main" id="{94591B9A-33DD-45A3-ABB2-99257A728547}"/>
              </a:ext>
            </a:extLst>
          </p:cNvPr>
          <p:cNvSpPr/>
          <p:nvPr/>
        </p:nvSpPr>
        <p:spPr>
          <a:xfrm>
            <a:off x="550733" y="1223918"/>
            <a:ext cx="3734852" cy="880369"/>
          </a:xfrm>
          <a:prstGeom prst="rect">
            <a:avLst/>
          </a:prstGeom>
        </p:spPr>
        <p:txBody>
          <a:bodyPr wrap="square">
            <a:spAutoFit/>
          </a:bodyPr>
          <a:lstStyle/>
          <a:p>
            <a:pPr marL="182880" algn="ctr">
              <a:lnSpc>
                <a:spcPct val="150000"/>
              </a:lnSpc>
              <a:spcBef>
                <a:spcPts val="600"/>
              </a:spcBef>
            </a:pPr>
            <a:r>
              <a:rPr lang="en-US" dirty="0"/>
              <a:t>Would the Blockchain disrupt or transform the way we store?</a:t>
            </a:r>
          </a:p>
        </p:txBody>
      </p:sp>
      <p:sp>
        <p:nvSpPr>
          <p:cNvPr id="5" name="Rectangle 4">
            <a:extLst>
              <a:ext uri="{FF2B5EF4-FFF2-40B4-BE49-F238E27FC236}">
                <a16:creationId xmlns:a16="http://schemas.microsoft.com/office/drawing/2014/main" id="{1D50671D-18D1-40F3-9874-F49A83945E62}"/>
              </a:ext>
            </a:extLst>
          </p:cNvPr>
          <p:cNvSpPr/>
          <p:nvPr/>
        </p:nvSpPr>
        <p:spPr>
          <a:xfrm>
            <a:off x="4430025" y="1228636"/>
            <a:ext cx="3331949" cy="880369"/>
          </a:xfrm>
          <a:prstGeom prst="rect">
            <a:avLst/>
          </a:prstGeom>
        </p:spPr>
        <p:txBody>
          <a:bodyPr wrap="square">
            <a:spAutoFit/>
          </a:bodyPr>
          <a:lstStyle/>
          <a:p>
            <a:pPr marL="182880" algn="ctr">
              <a:lnSpc>
                <a:spcPct val="150000"/>
              </a:lnSpc>
              <a:spcBef>
                <a:spcPts val="600"/>
              </a:spcBef>
            </a:pPr>
            <a:r>
              <a:rPr lang="en-US" dirty="0"/>
              <a:t>What type of </a:t>
            </a:r>
            <a:r>
              <a:rPr lang="en-US" b="1" dirty="0"/>
              <a:t>new</a:t>
            </a:r>
            <a:r>
              <a:rPr lang="en-US" dirty="0"/>
              <a:t> business models it would enable?</a:t>
            </a:r>
          </a:p>
        </p:txBody>
      </p:sp>
      <p:sp>
        <p:nvSpPr>
          <p:cNvPr id="6" name="Rectangle 5">
            <a:extLst>
              <a:ext uri="{FF2B5EF4-FFF2-40B4-BE49-F238E27FC236}">
                <a16:creationId xmlns:a16="http://schemas.microsoft.com/office/drawing/2014/main" id="{BE1C9B52-06DE-4130-AEF9-ABBCABE53B0C}"/>
              </a:ext>
            </a:extLst>
          </p:cNvPr>
          <p:cNvSpPr/>
          <p:nvPr/>
        </p:nvSpPr>
        <p:spPr>
          <a:xfrm>
            <a:off x="8505827" y="1211703"/>
            <a:ext cx="2690025" cy="880369"/>
          </a:xfrm>
          <a:prstGeom prst="rect">
            <a:avLst/>
          </a:prstGeom>
        </p:spPr>
        <p:txBody>
          <a:bodyPr wrap="square">
            <a:spAutoFit/>
          </a:bodyPr>
          <a:lstStyle/>
          <a:p>
            <a:pPr marL="182880" algn="ctr">
              <a:lnSpc>
                <a:spcPct val="150000"/>
              </a:lnSpc>
              <a:spcBef>
                <a:spcPts val="600"/>
              </a:spcBef>
            </a:pPr>
            <a:r>
              <a:rPr lang="en-US" dirty="0"/>
              <a:t>What is </a:t>
            </a:r>
            <a:r>
              <a:rPr lang="en-US" b="1" dirty="0"/>
              <a:t>under the hood </a:t>
            </a:r>
            <a:r>
              <a:rPr lang="en-US" dirty="0"/>
              <a:t>of this technology?</a:t>
            </a:r>
          </a:p>
        </p:txBody>
      </p:sp>
      <p:sp>
        <p:nvSpPr>
          <p:cNvPr id="7" name="Rectangle 6">
            <a:extLst>
              <a:ext uri="{FF2B5EF4-FFF2-40B4-BE49-F238E27FC236}">
                <a16:creationId xmlns:a16="http://schemas.microsoft.com/office/drawing/2014/main" id="{248CDF93-CDE5-4931-8D6A-8D50948C55D1}"/>
              </a:ext>
            </a:extLst>
          </p:cNvPr>
          <p:cNvSpPr/>
          <p:nvPr/>
        </p:nvSpPr>
        <p:spPr>
          <a:xfrm>
            <a:off x="3209244" y="5846032"/>
            <a:ext cx="2905539" cy="464871"/>
          </a:xfrm>
          <a:prstGeom prst="rect">
            <a:avLst/>
          </a:prstGeom>
        </p:spPr>
        <p:txBody>
          <a:bodyPr wrap="none">
            <a:spAutoFit/>
          </a:bodyPr>
          <a:lstStyle/>
          <a:p>
            <a:pPr marL="182880">
              <a:lnSpc>
                <a:spcPct val="150000"/>
              </a:lnSpc>
              <a:spcBef>
                <a:spcPts val="600"/>
              </a:spcBef>
            </a:pPr>
            <a:r>
              <a:rPr lang="en-US" dirty="0"/>
              <a:t>Practical tips and Roadmap</a:t>
            </a:r>
          </a:p>
        </p:txBody>
      </p:sp>
      <p:pic>
        <p:nvPicPr>
          <p:cNvPr id="8" name="Picture 7">
            <a:extLst>
              <a:ext uri="{FF2B5EF4-FFF2-40B4-BE49-F238E27FC236}">
                <a16:creationId xmlns:a16="http://schemas.microsoft.com/office/drawing/2014/main" id="{7460D284-0F6E-419B-B4CB-284776ABD6C7}"/>
              </a:ext>
            </a:extLst>
          </p:cNvPr>
          <p:cNvPicPr>
            <a:picLocks noChangeAspect="1"/>
          </p:cNvPicPr>
          <p:nvPr/>
        </p:nvPicPr>
        <p:blipFill>
          <a:blip r:embed="rId3"/>
          <a:stretch>
            <a:fillRect/>
          </a:stretch>
        </p:blipFill>
        <p:spPr>
          <a:xfrm>
            <a:off x="1146572" y="2279710"/>
            <a:ext cx="2543174" cy="1695449"/>
          </a:xfrm>
          <a:prstGeom prst="rect">
            <a:avLst/>
          </a:prstGeom>
        </p:spPr>
      </p:pic>
      <p:pic>
        <p:nvPicPr>
          <p:cNvPr id="9" name="Picture 8">
            <a:extLst>
              <a:ext uri="{FF2B5EF4-FFF2-40B4-BE49-F238E27FC236}">
                <a16:creationId xmlns:a16="http://schemas.microsoft.com/office/drawing/2014/main" id="{881E850A-8BE0-4067-A585-1951D7235651}"/>
              </a:ext>
            </a:extLst>
          </p:cNvPr>
          <p:cNvPicPr>
            <a:picLocks noChangeAspect="1"/>
          </p:cNvPicPr>
          <p:nvPr/>
        </p:nvPicPr>
        <p:blipFill>
          <a:blip r:embed="rId4"/>
          <a:stretch>
            <a:fillRect/>
          </a:stretch>
        </p:blipFill>
        <p:spPr>
          <a:xfrm>
            <a:off x="4843195" y="2220443"/>
            <a:ext cx="2543175" cy="1800225"/>
          </a:xfrm>
          <a:prstGeom prst="rect">
            <a:avLst/>
          </a:prstGeom>
        </p:spPr>
      </p:pic>
      <p:pic>
        <p:nvPicPr>
          <p:cNvPr id="1026" name="Picture 2" descr="Image result for Under the hood">
            <a:extLst>
              <a:ext uri="{FF2B5EF4-FFF2-40B4-BE49-F238E27FC236}">
                <a16:creationId xmlns:a16="http://schemas.microsoft.com/office/drawing/2014/main" id="{7078A13C-7FA6-4AE8-85E3-EEE434062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969" y="2347448"/>
            <a:ext cx="3333742" cy="1746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oadmap">
            <a:extLst>
              <a:ext uri="{FF2B5EF4-FFF2-40B4-BE49-F238E27FC236}">
                <a16:creationId xmlns:a16="http://schemas.microsoft.com/office/drawing/2014/main" id="{3C552B5E-83A7-41ED-B6C1-F19A1126A6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383" y="5127281"/>
            <a:ext cx="38290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3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6FC19-81EB-410C-A9D7-171B77959A1F}"/>
              </a:ext>
            </a:extLst>
          </p:cNvPr>
          <p:cNvSpPr>
            <a:spLocks noGrp="1"/>
          </p:cNvSpPr>
          <p:nvPr>
            <p:ph type="title"/>
          </p:nvPr>
        </p:nvSpPr>
        <p:spPr>
          <a:xfrm>
            <a:off x="838200" y="127790"/>
            <a:ext cx="10515600" cy="549275"/>
          </a:xfrm>
        </p:spPr>
        <p:txBody>
          <a:bodyPr>
            <a:normAutofit fontScale="90000"/>
          </a:bodyPr>
          <a:lstStyle/>
          <a:p>
            <a:r>
              <a:rPr lang="en-US" dirty="0"/>
              <a:t>Storage</a:t>
            </a:r>
          </a:p>
        </p:txBody>
      </p:sp>
      <p:sp>
        <p:nvSpPr>
          <p:cNvPr id="3" name="Content Placeholder 2">
            <a:extLst>
              <a:ext uri="{FF2B5EF4-FFF2-40B4-BE49-F238E27FC236}">
                <a16:creationId xmlns:a16="http://schemas.microsoft.com/office/drawing/2014/main" id="{0792B06E-3B6E-4076-BC8F-8C3D8A9C4582}"/>
              </a:ext>
            </a:extLst>
          </p:cNvPr>
          <p:cNvSpPr>
            <a:spLocks noGrp="1"/>
          </p:cNvSpPr>
          <p:nvPr>
            <p:ph idx="1"/>
          </p:nvPr>
        </p:nvSpPr>
        <p:spPr>
          <a:xfrm>
            <a:off x="720071" y="3890542"/>
            <a:ext cx="4219222" cy="1599745"/>
          </a:xfrm>
        </p:spPr>
        <p:txBody>
          <a:bodyPr>
            <a:normAutofit/>
          </a:bodyPr>
          <a:lstStyle/>
          <a:p>
            <a:pPr marL="0" indent="0">
              <a:buNone/>
            </a:pPr>
            <a:r>
              <a:rPr lang="en-US" sz="1600" dirty="0"/>
              <a:t>Storage at your data center</a:t>
            </a:r>
          </a:p>
          <a:p>
            <a:pPr>
              <a:buFontTx/>
              <a:buChar char="-"/>
            </a:pPr>
            <a:r>
              <a:rPr lang="en-US" sz="1600" dirty="0"/>
              <a:t>Need more control</a:t>
            </a:r>
          </a:p>
          <a:p>
            <a:pPr>
              <a:buFontTx/>
              <a:buChar char="-"/>
            </a:pPr>
            <a:r>
              <a:rPr lang="en-US" sz="1600" dirty="0"/>
              <a:t>Feeling of more security</a:t>
            </a:r>
          </a:p>
          <a:p>
            <a:pPr>
              <a:buFontTx/>
              <a:buChar char="-"/>
            </a:pPr>
            <a:r>
              <a:rPr lang="en-US" sz="1600" dirty="0"/>
              <a:t>Privacy of data</a:t>
            </a:r>
          </a:p>
        </p:txBody>
      </p:sp>
      <p:pic>
        <p:nvPicPr>
          <p:cNvPr id="1026" name="Picture 2" descr="Image result for storage in datacenter">
            <a:extLst>
              <a:ext uri="{FF2B5EF4-FFF2-40B4-BE49-F238E27FC236}">
                <a16:creationId xmlns:a16="http://schemas.microsoft.com/office/drawing/2014/main" id="{DACFC93C-3C58-4DD6-A9D7-A76BA9E3A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76354"/>
            <a:ext cx="3119651" cy="21716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B95FA6-EFE1-4C9E-9AB8-5D50E8617644}"/>
              </a:ext>
            </a:extLst>
          </p:cNvPr>
          <p:cNvPicPr>
            <a:picLocks noChangeAspect="1"/>
          </p:cNvPicPr>
          <p:nvPr/>
        </p:nvPicPr>
        <p:blipFill>
          <a:blip r:embed="rId4"/>
          <a:stretch>
            <a:fillRect/>
          </a:stretch>
        </p:blipFill>
        <p:spPr>
          <a:xfrm>
            <a:off x="6432788" y="1476353"/>
            <a:ext cx="3880886" cy="2123681"/>
          </a:xfrm>
          <a:prstGeom prst="rect">
            <a:avLst/>
          </a:prstGeom>
        </p:spPr>
      </p:pic>
      <p:sp>
        <p:nvSpPr>
          <p:cNvPr id="7" name="Content Placeholder 2">
            <a:extLst>
              <a:ext uri="{FF2B5EF4-FFF2-40B4-BE49-F238E27FC236}">
                <a16:creationId xmlns:a16="http://schemas.microsoft.com/office/drawing/2014/main" id="{79E6B461-B75C-4252-96C8-DFBA5F0798FE}"/>
              </a:ext>
            </a:extLst>
          </p:cNvPr>
          <p:cNvSpPr txBox="1">
            <a:spLocks/>
          </p:cNvSpPr>
          <p:nvPr/>
        </p:nvSpPr>
        <p:spPr>
          <a:xfrm>
            <a:off x="6386300" y="3899645"/>
            <a:ext cx="2273112" cy="141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Cloud Storage</a:t>
            </a:r>
          </a:p>
          <a:p>
            <a:pPr>
              <a:buFontTx/>
              <a:buChar char="-"/>
            </a:pPr>
            <a:r>
              <a:rPr lang="en-US" sz="1600" dirty="0"/>
              <a:t>Reliable uptime</a:t>
            </a:r>
          </a:p>
          <a:p>
            <a:pPr>
              <a:buFontTx/>
              <a:buChar char="-"/>
            </a:pPr>
            <a:r>
              <a:rPr lang="en-US" sz="1600" dirty="0"/>
              <a:t>Lower costs</a:t>
            </a:r>
          </a:p>
          <a:p>
            <a:pPr>
              <a:buFontTx/>
              <a:buChar char="-"/>
            </a:pPr>
            <a:r>
              <a:rPr lang="en-US" sz="1600" dirty="0"/>
              <a:t>Flexibility</a:t>
            </a:r>
          </a:p>
        </p:txBody>
      </p:sp>
      <p:pic>
        <p:nvPicPr>
          <p:cNvPr id="6" name="Picture 5">
            <a:extLst>
              <a:ext uri="{FF2B5EF4-FFF2-40B4-BE49-F238E27FC236}">
                <a16:creationId xmlns:a16="http://schemas.microsoft.com/office/drawing/2014/main" id="{B8D5477D-0003-4E0E-B6D9-AF546AD65375}"/>
              </a:ext>
            </a:extLst>
          </p:cNvPr>
          <p:cNvPicPr>
            <a:picLocks noChangeAspect="1"/>
          </p:cNvPicPr>
          <p:nvPr/>
        </p:nvPicPr>
        <p:blipFill>
          <a:blip r:embed="rId5"/>
          <a:stretch>
            <a:fillRect/>
          </a:stretch>
        </p:blipFill>
        <p:spPr>
          <a:xfrm>
            <a:off x="9716688" y="1393049"/>
            <a:ext cx="2505428" cy="1418072"/>
          </a:xfrm>
          <a:prstGeom prst="rect">
            <a:avLst/>
          </a:prstGeom>
          <a:ln>
            <a:noFill/>
          </a:ln>
          <a:effectLst>
            <a:softEdge rad="112500"/>
          </a:effectLst>
        </p:spPr>
      </p:pic>
      <p:sp>
        <p:nvSpPr>
          <p:cNvPr id="8" name="TextBox 7">
            <a:extLst>
              <a:ext uri="{FF2B5EF4-FFF2-40B4-BE49-F238E27FC236}">
                <a16:creationId xmlns:a16="http://schemas.microsoft.com/office/drawing/2014/main" id="{C12DA565-C0A1-424A-88B1-BC7A258964DA}"/>
              </a:ext>
            </a:extLst>
          </p:cNvPr>
          <p:cNvSpPr txBox="1"/>
          <p:nvPr/>
        </p:nvSpPr>
        <p:spPr>
          <a:xfrm>
            <a:off x="3261157" y="4183433"/>
            <a:ext cx="1514685" cy="55399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$150 – $200 </a:t>
            </a:r>
            <a:r>
              <a:rPr lang="en-US" sz="1100" dirty="0"/>
              <a:t>per TB/ Month</a:t>
            </a:r>
            <a:endParaRPr lang="en-US" dirty="0"/>
          </a:p>
        </p:txBody>
      </p:sp>
      <p:sp>
        <p:nvSpPr>
          <p:cNvPr id="10" name="TextBox 9">
            <a:extLst>
              <a:ext uri="{FF2B5EF4-FFF2-40B4-BE49-F238E27FC236}">
                <a16:creationId xmlns:a16="http://schemas.microsoft.com/office/drawing/2014/main" id="{2A865CB6-0817-4C0F-A10A-9B781CF89AE5}"/>
              </a:ext>
            </a:extLst>
          </p:cNvPr>
          <p:cNvSpPr txBox="1"/>
          <p:nvPr/>
        </p:nvSpPr>
        <p:spPr>
          <a:xfrm>
            <a:off x="9124781" y="4180975"/>
            <a:ext cx="1711542" cy="55399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$23 </a:t>
            </a:r>
          </a:p>
          <a:p>
            <a:r>
              <a:rPr lang="en-US" sz="1200" dirty="0"/>
              <a:t>per TB/Month</a:t>
            </a:r>
          </a:p>
        </p:txBody>
      </p:sp>
      <p:pic>
        <p:nvPicPr>
          <p:cNvPr id="11" name="Picture 10">
            <a:extLst>
              <a:ext uri="{FF2B5EF4-FFF2-40B4-BE49-F238E27FC236}">
                <a16:creationId xmlns:a16="http://schemas.microsoft.com/office/drawing/2014/main" id="{3992C88F-A1D6-4C62-A642-12608DDF20F0}"/>
              </a:ext>
            </a:extLst>
          </p:cNvPr>
          <p:cNvPicPr>
            <a:picLocks noChangeAspect="1"/>
          </p:cNvPicPr>
          <p:nvPr/>
        </p:nvPicPr>
        <p:blipFill>
          <a:blip r:embed="rId6"/>
          <a:stretch>
            <a:fillRect/>
          </a:stretch>
        </p:blipFill>
        <p:spPr>
          <a:xfrm>
            <a:off x="10992375" y="2479971"/>
            <a:ext cx="879670" cy="662300"/>
          </a:xfrm>
          <a:prstGeom prst="rect">
            <a:avLst/>
          </a:prstGeom>
        </p:spPr>
      </p:pic>
      <p:sp>
        <p:nvSpPr>
          <p:cNvPr id="5" name="Arrow: Right 4">
            <a:extLst>
              <a:ext uri="{FF2B5EF4-FFF2-40B4-BE49-F238E27FC236}">
                <a16:creationId xmlns:a16="http://schemas.microsoft.com/office/drawing/2014/main" id="{18AFD5FD-4C45-4548-997A-8007BD37E910}"/>
              </a:ext>
            </a:extLst>
          </p:cNvPr>
          <p:cNvSpPr/>
          <p:nvPr/>
        </p:nvSpPr>
        <p:spPr>
          <a:xfrm>
            <a:off x="5260024" y="1090393"/>
            <a:ext cx="402772" cy="2895600"/>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8F99E9A-B3E6-434B-8D91-9FE460EFE659}"/>
              </a:ext>
            </a:extLst>
          </p:cNvPr>
          <p:cNvSpPr txBox="1"/>
          <p:nvPr/>
        </p:nvSpPr>
        <p:spPr>
          <a:xfrm>
            <a:off x="2323690" y="5816539"/>
            <a:ext cx="6678212"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a:t>Can blockchain disrupt cloud storage industry?</a:t>
            </a:r>
          </a:p>
        </p:txBody>
      </p:sp>
      <p:sp>
        <p:nvSpPr>
          <p:cNvPr id="13" name="Rectangle 12">
            <a:extLst>
              <a:ext uri="{FF2B5EF4-FFF2-40B4-BE49-F238E27FC236}">
                <a16:creationId xmlns:a16="http://schemas.microsoft.com/office/drawing/2014/main" id="{441A76A2-4E27-4266-98DE-E636814D0C72}"/>
              </a:ext>
            </a:extLst>
          </p:cNvPr>
          <p:cNvSpPr/>
          <p:nvPr/>
        </p:nvSpPr>
        <p:spPr>
          <a:xfrm>
            <a:off x="690382" y="1023717"/>
            <a:ext cx="2109232" cy="369332"/>
          </a:xfrm>
          <a:prstGeom prst="rect">
            <a:avLst/>
          </a:prstGeom>
        </p:spPr>
        <p:txBody>
          <a:bodyPr wrap="none">
            <a:spAutoFit/>
          </a:bodyPr>
          <a:lstStyle/>
          <a:p>
            <a:r>
              <a:rPr lang="en-US" b="1" dirty="0"/>
              <a:t>OnPrem data center</a:t>
            </a:r>
          </a:p>
        </p:txBody>
      </p:sp>
      <p:sp>
        <p:nvSpPr>
          <p:cNvPr id="14" name="Rectangle 13">
            <a:extLst>
              <a:ext uri="{FF2B5EF4-FFF2-40B4-BE49-F238E27FC236}">
                <a16:creationId xmlns:a16="http://schemas.microsoft.com/office/drawing/2014/main" id="{53E7884D-FADD-49B4-81A7-BB586B271056}"/>
              </a:ext>
            </a:extLst>
          </p:cNvPr>
          <p:cNvSpPr/>
          <p:nvPr/>
        </p:nvSpPr>
        <p:spPr>
          <a:xfrm>
            <a:off x="6238488" y="1003317"/>
            <a:ext cx="726481" cy="369332"/>
          </a:xfrm>
          <a:prstGeom prst="rect">
            <a:avLst/>
          </a:prstGeom>
        </p:spPr>
        <p:txBody>
          <a:bodyPr wrap="none">
            <a:spAutoFit/>
          </a:bodyPr>
          <a:lstStyle/>
          <a:p>
            <a:r>
              <a:rPr lang="en-US" b="1" dirty="0"/>
              <a:t>Cloud</a:t>
            </a:r>
          </a:p>
        </p:txBody>
      </p:sp>
    </p:spTree>
    <p:extLst>
      <p:ext uri="{BB962C8B-B14F-4D97-AF65-F5344CB8AC3E}">
        <p14:creationId xmlns:p14="http://schemas.microsoft.com/office/powerpoint/2010/main" val="37889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0" grpId="0" animBg="1"/>
      <p:bldP spid="5"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5AA0-5FA3-4022-8845-6194BDAF64F5}"/>
              </a:ext>
            </a:extLst>
          </p:cNvPr>
          <p:cNvSpPr>
            <a:spLocks noGrp="1"/>
          </p:cNvSpPr>
          <p:nvPr>
            <p:ph type="title"/>
          </p:nvPr>
        </p:nvSpPr>
        <p:spPr>
          <a:xfrm>
            <a:off x="509959" y="278689"/>
            <a:ext cx="10515600" cy="369332"/>
          </a:xfrm>
        </p:spPr>
        <p:txBody>
          <a:bodyPr>
            <a:normAutofit fontScale="90000"/>
          </a:bodyPr>
          <a:lstStyle/>
          <a:p>
            <a:r>
              <a:rPr lang="en-US" dirty="0"/>
              <a:t>What would be the business model?</a:t>
            </a:r>
          </a:p>
        </p:txBody>
      </p:sp>
      <p:sp>
        <p:nvSpPr>
          <p:cNvPr id="9" name="Rectangle 8">
            <a:extLst>
              <a:ext uri="{FF2B5EF4-FFF2-40B4-BE49-F238E27FC236}">
                <a16:creationId xmlns:a16="http://schemas.microsoft.com/office/drawing/2014/main" id="{B06B0C5E-620D-4D85-832C-7DAC499C87A8}"/>
              </a:ext>
            </a:extLst>
          </p:cNvPr>
          <p:cNvSpPr/>
          <p:nvPr/>
        </p:nvSpPr>
        <p:spPr>
          <a:xfrm>
            <a:off x="750658" y="1893502"/>
            <a:ext cx="4670429" cy="369332"/>
          </a:xfrm>
          <a:prstGeom prst="rect">
            <a:avLst/>
          </a:prstGeom>
        </p:spPr>
        <p:txBody>
          <a:bodyPr wrap="square">
            <a:spAutoFit/>
          </a:bodyPr>
          <a:lstStyle/>
          <a:p>
            <a:r>
              <a:rPr lang="en-US" dirty="0"/>
              <a:t>Highly convenience while you Save money</a:t>
            </a:r>
          </a:p>
        </p:txBody>
      </p:sp>
      <p:sp>
        <p:nvSpPr>
          <p:cNvPr id="14" name="TextBox 13">
            <a:extLst>
              <a:ext uri="{FF2B5EF4-FFF2-40B4-BE49-F238E27FC236}">
                <a16:creationId xmlns:a16="http://schemas.microsoft.com/office/drawing/2014/main" id="{6C71A0B0-3254-46ED-B50F-D0E705C76869}"/>
              </a:ext>
            </a:extLst>
          </p:cNvPr>
          <p:cNvSpPr txBox="1"/>
          <p:nvPr/>
        </p:nvSpPr>
        <p:spPr>
          <a:xfrm>
            <a:off x="6401793" y="1893502"/>
            <a:ext cx="1928541" cy="369332"/>
          </a:xfrm>
          <a:prstGeom prst="rect">
            <a:avLst/>
          </a:prstGeom>
          <a:noFill/>
        </p:spPr>
        <p:txBody>
          <a:bodyPr wrap="square" rtlCol="0">
            <a:spAutoFit/>
          </a:bodyPr>
          <a:lstStyle/>
          <a:p>
            <a:r>
              <a:rPr lang="en-US" dirty="0"/>
              <a:t>Make money</a:t>
            </a:r>
          </a:p>
        </p:txBody>
      </p:sp>
      <p:pic>
        <p:nvPicPr>
          <p:cNvPr id="15" name="Picture 14">
            <a:extLst>
              <a:ext uri="{FF2B5EF4-FFF2-40B4-BE49-F238E27FC236}">
                <a16:creationId xmlns:a16="http://schemas.microsoft.com/office/drawing/2014/main" id="{56CE10BC-FD5F-486D-8289-083888F7B803}"/>
              </a:ext>
            </a:extLst>
          </p:cNvPr>
          <p:cNvPicPr>
            <a:picLocks noChangeAspect="1"/>
          </p:cNvPicPr>
          <p:nvPr/>
        </p:nvPicPr>
        <p:blipFill>
          <a:blip r:embed="rId3"/>
          <a:stretch>
            <a:fillRect/>
          </a:stretch>
        </p:blipFill>
        <p:spPr>
          <a:xfrm>
            <a:off x="750659" y="2630723"/>
            <a:ext cx="3537452" cy="2358301"/>
          </a:xfrm>
          <a:prstGeom prst="rect">
            <a:avLst/>
          </a:prstGeom>
        </p:spPr>
      </p:pic>
      <p:pic>
        <p:nvPicPr>
          <p:cNvPr id="18" name="Picture 17">
            <a:extLst>
              <a:ext uri="{FF2B5EF4-FFF2-40B4-BE49-F238E27FC236}">
                <a16:creationId xmlns:a16="http://schemas.microsoft.com/office/drawing/2014/main" id="{14239190-E98F-4BC6-8A87-66CE0F3A3ED2}"/>
              </a:ext>
            </a:extLst>
          </p:cNvPr>
          <p:cNvPicPr>
            <a:picLocks noChangeAspect="1"/>
          </p:cNvPicPr>
          <p:nvPr/>
        </p:nvPicPr>
        <p:blipFill>
          <a:blip r:embed="rId4"/>
          <a:stretch>
            <a:fillRect/>
          </a:stretch>
        </p:blipFill>
        <p:spPr>
          <a:xfrm>
            <a:off x="6255640" y="2630723"/>
            <a:ext cx="3537452" cy="2358301"/>
          </a:xfrm>
          <a:prstGeom prst="rect">
            <a:avLst/>
          </a:prstGeom>
        </p:spPr>
      </p:pic>
      <p:sp>
        <p:nvSpPr>
          <p:cNvPr id="7" name="Rectangle 6">
            <a:extLst>
              <a:ext uri="{FF2B5EF4-FFF2-40B4-BE49-F238E27FC236}">
                <a16:creationId xmlns:a16="http://schemas.microsoft.com/office/drawing/2014/main" id="{CCE2593B-941F-4062-A4D8-3468E315B1DF}"/>
              </a:ext>
            </a:extLst>
          </p:cNvPr>
          <p:cNvSpPr/>
          <p:nvPr/>
        </p:nvSpPr>
        <p:spPr>
          <a:xfrm>
            <a:off x="750658" y="1524170"/>
            <a:ext cx="3330024" cy="369332"/>
          </a:xfrm>
          <a:prstGeom prst="rect">
            <a:avLst/>
          </a:prstGeom>
        </p:spPr>
        <p:txBody>
          <a:bodyPr wrap="square">
            <a:spAutoFit/>
          </a:bodyPr>
          <a:lstStyle/>
          <a:p>
            <a:r>
              <a:rPr lang="en-US" b="1" dirty="0"/>
              <a:t>Uber disrupting Taxi industry!</a:t>
            </a:r>
          </a:p>
        </p:txBody>
      </p:sp>
      <p:sp>
        <p:nvSpPr>
          <p:cNvPr id="8" name="Rectangle 7">
            <a:extLst>
              <a:ext uri="{FF2B5EF4-FFF2-40B4-BE49-F238E27FC236}">
                <a16:creationId xmlns:a16="http://schemas.microsoft.com/office/drawing/2014/main" id="{946EC62F-A08C-411F-AEF8-1CC14DA0CB9E}"/>
              </a:ext>
            </a:extLst>
          </p:cNvPr>
          <p:cNvSpPr/>
          <p:nvPr/>
        </p:nvSpPr>
        <p:spPr>
          <a:xfrm>
            <a:off x="6255638" y="1524170"/>
            <a:ext cx="3830057" cy="369332"/>
          </a:xfrm>
          <a:prstGeom prst="rect">
            <a:avLst/>
          </a:prstGeom>
        </p:spPr>
        <p:txBody>
          <a:bodyPr wrap="square">
            <a:spAutoFit/>
          </a:bodyPr>
          <a:lstStyle/>
          <a:p>
            <a:r>
              <a:rPr lang="en-US" b="1" dirty="0"/>
              <a:t>Air </a:t>
            </a:r>
            <a:r>
              <a:rPr lang="en-US" b="1" dirty="0" err="1"/>
              <a:t>BnB</a:t>
            </a:r>
            <a:r>
              <a:rPr lang="en-US" b="1" dirty="0"/>
              <a:t> disrupting Hotel industry!!</a:t>
            </a:r>
          </a:p>
        </p:txBody>
      </p:sp>
      <p:sp>
        <p:nvSpPr>
          <p:cNvPr id="10" name="Rectangle 9">
            <a:extLst>
              <a:ext uri="{FF2B5EF4-FFF2-40B4-BE49-F238E27FC236}">
                <a16:creationId xmlns:a16="http://schemas.microsoft.com/office/drawing/2014/main" id="{64F4758B-27C1-4659-B7B8-14F566424CDF}"/>
              </a:ext>
            </a:extLst>
          </p:cNvPr>
          <p:cNvSpPr/>
          <p:nvPr/>
        </p:nvSpPr>
        <p:spPr>
          <a:xfrm>
            <a:off x="3350939" y="5825490"/>
            <a:ext cx="4824070" cy="369332"/>
          </a:xfrm>
          <a:prstGeom prst="rect">
            <a:avLst/>
          </a:prstGeom>
        </p:spPr>
        <p:txBody>
          <a:bodyPr wrap="square">
            <a:spAutoFit/>
          </a:bodyPr>
          <a:lstStyle/>
          <a:p>
            <a:r>
              <a:rPr lang="en-US" b="1" dirty="0"/>
              <a:t>Can anything disrupt cloud storage industry?</a:t>
            </a:r>
          </a:p>
        </p:txBody>
      </p:sp>
    </p:spTree>
    <p:extLst>
      <p:ext uri="{BB962C8B-B14F-4D97-AF65-F5344CB8AC3E}">
        <p14:creationId xmlns:p14="http://schemas.microsoft.com/office/powerpoint/2010/main" val="423332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5AA0-5FA3-4022-8845-6194BDAF64F5}"/>
              </a:ext>
            </a:extLst>
          </p:cNvPr>
          <p:cNvSpPr>
            <a:spLocks noGrp="1"/>
          </p:cNvSpPr>
          <p:nvPr>
            <p:ph type="title"/>
          </p:nvPr>
        </p:nvSpPr>
        <p:spPr>
          <a:xfrm>
            <a:off x="509959" y="278689"/>
            <a:ext cx="10515600" cy="369332"/>
          </a:xfrm>
        </p:spPr>
        <p:txBody>
          <a:bodyPr>
            <a:normAutofit fontScale="90000"/>
          </a:bodyPr>
          <a:lstStyle/>
          <a:p>
            <a:r>
              <a:rPr lang="en-US" dirty="0"/>
              <a:t>How storage industry is poised to change?</a:t>
            </a:r>
          </a:p>
        </p:txBody>
      </p:sp>
      <p:grpSp>
        <p:nvGrpSpPr>
          <p:cNvPr id="19" name="Group 18">
            <a:extLst>
              <a:ext uri="{FF2B5EF4-FFF2-40B4-BE49-F238E27FC236}">
                <a16:creationId xmlns:a16="http://schemas.microsoft.com/office/drawing/2014/main" id="{BFB02D2F-C3A6-4A63-9DC8-0E113FA6F529}"/>
              </a:ext>
            </a:extLst>
          </p:cNvPr>
          <p:cNvGrpSpPr/>
          <p:nvPr/>
        </p:nvGrpSpPr>
        <p:grpSpPr>
          <a:xfrm>
            <a:off x="463402" y="1196998"/>
            <a:ext cx="3949502" cy="2495776"/>
            <a:chOff x="7421833" y="1475046"/>
            <a:chExt cx="4150070" cy="2957268"/>
          </a:xfrm>
        </p:grpSpPr>
        <p:pic>
          <p:nvPicPr>
            <p:cNvPr id="11" name="Picture 10">
              <a:extLst>
                <a:ext uri="{FF2B5EF4-FFF2-40B4-BE49-F238E27FC236}">
                  <a16:creationId xmlns:a16="http://schemas.microsoft.com/office/drawing/2014/main" id="{B256475D-7BE3-44FE-8DF7-887DAB8C46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89199" l="4306" r="96172"/>
                      </a14:imgEffect>
                    </a14:imgLayer>
                  </a14:imgProps>
                </a:ext>
              </a:extLst>
            </a:blip>
            <a:stretch>
              <a:fillRect/>
            </a:stretch>
          </p:blipFill>
          <p:spPr>
            <a:xfrm>
              <a:off x="8763000" y="2503713"/>
              <a:ext cx="2808903" cy="1928601"/>
            </a:xfrm>
            <a:prstGeom prst="rect">
              <a:avLst/>
            </a:prstGeom>
          </p:spPr>
        </p:pic>
        <p:pic>
          <p:nvPicPr>
            <p:cNvPr id="10" name="Picture 9">
              <a:extLst>
                <a:ext uri="{FF2B5EF4-FFF2-40B4-BE49-F238E27FC236}">
                  <a16:creationId xmlns:a16="http://schemas.microsoft.com/office/drawing/2014/main" id="{D026C41F-818B-4EDA-93CF-18F41D53D69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0000" l="9882" r="89971"/>
                      </a14:imgEffect>
                    </a14:imgLayer>
                  </a14:imgProps>
                </a:ext>
              </a:extLst>
            </a:blip>
            <a:stretch>
              <a:fillRect/>
            </a:stretch>
          </p:blipFill>
          <p:spPr>
            <a:xfrm>
              <a:off x="7421833" y="1475046"/>
              <a:ext cx="3805917" cy="2377928"/>
            </a:xfrm>
            <a:prstGeom prst="rect">
              <a:avLst/>
            </a:prstGeom>
          </p:spPr>
        </p:pic>
      </p:grpSp>
      <p:sp>
        <p:nvSpPr>
          <p:cNvPr id="20" name="TextBox 19">
            <a:extLst>
              <a:ext uri="{FF2B5EF4-FFF2-40B4-BE49-F238E27FC236}">
                <a16:creationId xmlns:a16="http://schemas.microsoft.com/office/drawing/2014/main" id="{84D67952-2136-4B2E-A65E-2C67DFE2EFB7}"/>
              </a:ext>
            </a:extLst>
          </p:cNvPr>
          <p:cNvSpPr txBox="1"/>
          <p:nvPr/>
        </p:nvSpPr>
        <p:spPr>
          <a:xfrm>
            <a:off x="5596782" y="1488216"/>
            <a:ext cx="4441371" cy="307777"/>
          </a:xfrm>
          <a:prstGeom prst="rect">
            <a:avLst/>
          </a:prstGeom>
          <a:noFill/>
        </p:spPr>
        <p:txBody>
          <a:bodyPr wrap="square" rtlCol="0">
            <a:spAutoFit/>
          </a:bodyPr>
          <a:lstStyle/>
          <a:p>
            <a:r>
              <a:rPr lang="en-US" sz="1400" dirty="0"/>
              <a:t>Why can’t you make money by renting excess Hard Disk?</a:t>
            </a:r>
          </a:p>
        </p:txBody>
      </p:sp>
      <p:pic>
        <p:nvPicPr>
          <p:cNvPr id="21" name="Picture 20">
            <a:extLst>
              <a:ext uri="{FF2B5EF4-FFF2-40B4-BE49-F238E27FC236}">
                <a16:creationId xmlns:a16="http://schemas.microsoft.com/office/drawing/2014/main" id="{0CC760C8-F3A7-4308-A03C-C752047367BD}"/>
              </a:ext>
            </a:extLst>
          </p:cNvPr>
          <p:cNvPicPr>
            <a:picLocks noChangeAspect="1"/>
          </p:cNvPicPr>
          <p:nvPr/>
        </p:nvPicPr>
        <p:blipFill>
          <a:blip r:embed="rId7"/>
          <a:stretch>
            <a:fillRect/>
          </a:stretch>
        </p:blipFill>
        <p:spPr>
          <a:xfrm>
            <a:off x="8583929" y="2378209"/>
            <a:ext cx="2908448" cy="2113169"/>
          </a:xfrm>
          <a:prstGeom prst="rect">
            <a:avLst/>
          </a:prstGeom>
        </p:spPr>
      </p:pic>
      <p:sp>
        <p:nvSpPr>
          <p:cNvPr id="3" name="TextBox 2">
            <a:extLst>
              <a:ext uri="{FF2B5EF4-FFF2-40B4-BE49-F238E27FC236}">
                <a16:creationId xmlns:a16="http://schemas.microsoft.com/office/drawing/2014/main" id="{580732D1-80FB-46BD-B53B-B2BBDBBD5402}"/>
              </a:ext>
            </a:extLst>
          </p:cNvPr>
          <p:cNvSpPr txBox="1"/>
          <p:nvPr/>
        </p:nvSpPr>
        <p:spPr>
          <a:xfrm>
            <a:off x="699622" y="4783839"/>
            <a:ext cx="693613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can you trust someone else's hard disk to store your private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would you keep track of where the file 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would you get it back?</a:t>
            </a:r>
          </a:p>
        </p:txBody>
      </p:sp>
      <p:sp>
        <p:nvSpPr>
          <p:cNvPr id="4" name="TextBox 3">
            <a:extLst>
              <a:ext uri="{FF2B5EF4-FFF2-40B4-BE49-F238E27FC236}">
                <a16:creationId xmlns:a16="http://schemas.microsoft.com/office/drawing/2014/main" id="{78A17568-F323-4CBA-BB41-81F310771CE8}"/>
              </a:ext>
            </a:extLst>
          </p:cNvPr>
          <p:cNvSpPr txBox="1"/>
          <p:nvPr/>
        </p:nvSpPr>
        <p:spPr>
          <a:xfrm>
            <a:off x="8583928" y="4560713"/>
            <a:ext cx="2908449" cy="523220"/>
          </a:xfrm>
          <a:prstGeom prst="rect">
            <a:avLst/>
          </a:prstGeom>
          <a:noFill/>
        </p:spPr>
        <p:txBody>
          <a:bodyPr wrap="square" rtlCol="0">
            <a:spAutoFit/>
          </a:bodyPr>
          <a:lstStyle/>
          <a:p>
            <a:pPr algn="ctr"/>
            <a:r>
              <a:rPr lang="en-US" sz="1400" dirty="0"/>
              <a:t>When you rent your hard disk you become a farmer</a:t>
            </a:r>
          </a:p>
        </p:txBody>
      </p:sp>
    </p:spTree>
    <p:extLst>
      <p:ext uri="{BB962C8B-B14F-4D97-AF65-F5344CB8AC3E}">
        <p14:creationId xmlns:p14="http://schemas.microsoft.com/office/powerpoint/2010/main" val="37203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F104-D2FE-4904-8C42-6DDC0557635F}"/>
              </a:ext>
            </a:extLst>
          </p:cNvPr>
          <p:cNvSpPr>
            <a:spLocks noGrp="1"/>
          </p:cNvSpPr>
          <p:nvPr>
            <p:ph type="title"/>
          </p:nvPr>
        </p:nvSpPr>
        <p:spPr>
          <a:xfrm>
            <a:off x="777828" y="213429"/>
            <a:ext cx="10515600" cy="421170"/>
          </a:xfrm>
        </p:spPr>
        <p:txBody>
          <a:bodyPr>
            <a:normAutofit fontScale="90000"/>
          </a:bodyPr>
          <a:lstStyle/>
          <a:p>
            <a:r>
              <a:rPr lang="en-US" dirty="0"/>
              <a:t>How is the file Saved?</a:t>
            </a:r>
          </a:p>
        </p:txBody>
      </p:sp>
      <p:sp>
        <p:nvSpPr>
          <p:cNvPr id="34" name="Rectangle: Single Corner Snipped 33">
            <a:extLst>
              <a:ext uri="{FF2B5EF4-FFF2-40B4-BE49-F238E27FC236}">
                <a16:creationId xmlns:a16="http://schemas.microsoft.com/office/drawing/2014/main" id="{5A5ED376-BDF0-44A9-92C4-CBBF2829B767}"/>
              </a:ext>
            </a:extLst>
          </p:cNvPr>
          <p:cNvSpPr/>
          <p:nvPr/>
        </p:nvSpPr>
        <p:spPr>
          <a:xfrm>
            <a:off x="5833115" y="2206834"/>
            <a:ext cx="390609" cy="442873"/>
          </a:xfrm>
          <a:prstGeom prst="snip1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 name="Flowchart: Card 3">
            <a:extLst>
              <a:ext uri="{FF2B5EF4-FFF2-40B4-BE49-F238E27FC236}">
                <a16:creationId xmlns:a16="http://schemas.microsoft.com/office/drawing/2014/main" id="{58DC8B45-7AFF-47A7-93A5-EE3E8FDF34F5}"/>
              </a:ext>
            </a:extLst>
          </p:cNvPr>
          <p:cNvSpPr/>
          <p:nvPr/>
        </p:nvSpPr>
        <p:spPr>
          <a:xfrm>
            <a:off x="1363478" y="2757847"/>
            <a:ext cx="882487" cy="926340"/>
          </a:xfrm>
          <a:prstGeom prst="flowChartPunchedCard">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File</a:t>
            </a:r>
          </a:p>
          <a:p>
            <a:pPr algn="ctr"/>
            <a:r>
              <a:rPr lang="en-US" sz="1100" dirty="0"/>
              <a:t>100 MB</a:t>
            </a:r>
          </a:p>
        </p:txBody>
      </p:sp>
      <p:cxnSp>
        <p:nvCxnSpPr>
          <p:cNvPr id="6" name="Straight Arrow Connector 5">
            <a:extLst>
              <a:ext uri="{FF2B5EF4-FFF2-40B4-BE49-F238E27FC236}">
                <a16:creationId xmlns:a16="http://schemas.microsoft.com/office/drawing/2014/main" id="{83D9A2DC-FABA-42DE-9CA2-9C85DE752B2E}"/>
              </a:ext>
            </a:extLst>
          </p:cNvPr>
          <p:cNvCxnSpPr>
            <a:stCxn id="4" idx="3"/>
          </p:cNvCxnSpPr>
          <p:nvPr/>
        </p:nvCxnSpPr>
        <p:spPr>
          <a:xfrm flipV="1">
            <a:off x="2245965" y="3221017"/>
            <a:ext cx="10343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Rectangle: Single Corner Snipped 6">
            <a:extLst>
              <a:ext uri="{FF2B5EF4-FFF2-40B4-BE49-F238E27FC236}">
                <a16:creationId xmlns:a16="http://schemas.microsoft.com/office/drawing/2014/main" id="{6723B499-86A1-4D2E-8ABC-003E6246C54B}"/>
              </a:ext>
            </a:extLst>
          </p:cNvPr>
          <p:cNvSpPr/>
          <p:nvPr/>
        </p:nvSpPr>
        <p:spPr>
          <a:xfrm>
            <a:off x="3280356" y="2757849"/>
            <a:ext cx="1034391" cy="926338"/>
          </a:xfrm>
          <a:prstGeom prst="snip1Rect">
            <a:avLst/>
          </a:prstGeom>
          <a:ln w="19050"/>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Encrypted</a:t>
            </a:r>
          </a:p>
        </p:txBody>
      </p:sp>
      <p:sp>
        <p:nvSpPr>
          <p:cNvPr id="8" name="Oval 7">
            <a:extLst>
              <a:ext uri="{FF2B5EF4-FFF2-40B4-BE49-F238E27FC236}">
                <a16:creationId xmlns:a16="http://schemas.microsoft.com/office/drawing/2014/main" id="{38A5391A-B03F-4E55-AA7E-77EE2CCE710D}"/>
              </a:ext>
            </a:extLst>
          </p:cNvPr>
          <p:cNvSpPr/>
          <p:nvPr/>
        </p:nvSpPr>
        <p:spPr>
          <a:xfrm>
            <a:off x="4886193" y="2206834"/>
            <a:ext cx="390609" cy="442873"/>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#1</a:t>
            </a:r>
          </a:p>
        </p:txBody>
      </p:sp>
      <p:sp>
        <p:nvSpPr>
          <p:cNvPr id="9" name="Oval 8">
            <a:extLst>
              <a:ext uri="{FF2B5EF4-FFF2-40B4-BE49-F238E27FC236}">
                <a16:creationId xmlns:a16="http://schemas.microsoft.com/office/drawing/2014/main" id="{4BBF5265-9F2A-41B8-811B-A643387D8D18}"/>
              </a:ext>
            </a:extLst>
          </p:cNvPr>
          <p:cNvSpPr/>
          <p:nvPr/>
        </p:nvSpPr>
        <p:spPr>
          <a:xfrm>
            <a:off x="4886193" y="2877634"/>
            <a:ext cx="390609" cy="442873"/>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#2</a:t>
            </a:r>
          </a:p>
        </p:txBody>
      </p:sp>
      <p:cxnSp>
        <p:nvCxnSpPr>
          <p:cNvPr id="13" name="Straight Arrow Connector 12">
            <a:extLst>
              <a:ext uri="{FF2B5EF4-FFF2-40B4-BE49-F238E27FC236}">
                <a16:creationId xmlns:a16="http://schemas.microsoft.com/office/drawing/2014/main" id="{B5445E09-C501-4DE3-9BC4-CD228A3E7AA0}"/>
              </a:ext>
            </a:extLst>
          </p:cNvPr>
          <p:cNvCxnSpPr>
            <a:stCxn id="7" idx="0"/>
            <a:endCxn id="8" idx="3"/>
          </p:cNvCxnSpPr>
          <p:nvPr/>
        </p:nvCxnSpPr>
        <p:spPr>
          <a:xfrm flipV="1">
            <a:off x="4314747" y="2584850"/>
            <a:ext cx="628650" cy="6361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5E163C-60D8-4560-BCB0-2E44741F2C70}"/>
              </a:ext>
            </a:extLst>
          </p:cNvPr>
          <p:cNvCxnSpPr>
            <a:stCxn id="7" idx="0"/>
            <a:endCxn id="9" idx="2"/>
          </p:cNvCxnSpPr>
          <p:nvPr/>
        </p:nvCxnSpPr>
        <p:spPr>
          <a:xfrm flipV="1">
            <a:off x="4314747" y="3099071"/>
            <a:ext cx="571446" cy="1219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220169C-36D3-4BCF-B7C3-49A34CE3C470}"/>
              </a:ext>
            </a:extLst>
          </p:cNvPr>
          <p:cNvCxnSpPr>
            <a:cxnSpLocks/>
            <a:stCxn id="7" idx="0"/>
          </p:cNvCxnSpPr>
          <p:nvPr/>
        </p:nvCxnSpPr>
        <p:spPr>
          <a:xfrm>
            <a:off x="4314747" y="3221018"/>
            <a:ext cx="571446" cy="10642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E98498D-84AC-49C8-9358-12FDCC217276}"/>
              </a:ext>
            </a:extLst>
          </p:cNvPr>
          <p:cNvGrpSpPr/>
          <p:nvPr/>
        </p:nvGrpSpPr>
        <p:grpSpPr>
          <a:xfrm>
            <a:off x="3705887" y="2877632"/>
            <a:ext cx="167616" cy="255543"/>
            <a:chOff x="8451768" y="1058092"/>
            <a:chExt cx="306779" cy="563879"/>
          </a:xfrm>
        </p:grpSpPr>
        <p:sp>
          <p:nvSpPr>
            <p:cNvPr id="18" name="Rectangle 17">
              <a:extLst>
                <a:ext uri="{FF2B5EF4-FFF2-40B4-BE49-F238E27FC236}">
                  <a16:creationId xmlns:a16="http://schemas.microsoft.com/office/drawing/2014/main" id="{D7AD85EA-05DC-4AA6-A6CE-15D5B3539660}"/>
                </a:ext>
              </a:extLst>
            </p:cNvPr>
            <p:cNvSpPr/>
            <p:nvPr/>
          </p:nvSpPr>
          <p:spPr>
            <a:xfrm>
              <a:off x="8451768" y="1284514"/>
              <a:ext cx="306779" cy="337457"/>
            </a:xfrm>
            <a:prstGeom prst="rect">
              <a:avLst/>
            </a:prstGeom>
            <a:noFill/>
            <a:ln w="1905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100"/>
            </a:p>
          </p:txBody>
        </p:sp>
        <p:sp>
          <p:nvSpPr>
            <p:cNvPr id="20" name="Block Arc 19">
              <a:extLst>
                <a:ext uri="{FF2B5EF4-FFF2-40B4-BE49-F238E27FC236}">
                  <a16:creationId xmlns:a16="http://schemas.microsoft.com/office/drawing/2014/main" id="{AEF89459-F4D5-445C-B17D-A1C60D31D8B3}"/>
                </a:ext>
              </a:extLst>
            </p:cNvPr>
            <p:cNvSpPr/>
            <p:nvPr/>
          </p:nvSpPr>
          <p:spPr>
            <a:xfrm>
              <a:off x="8463797" y="1058092"/>
              <a:ext cx="270346" cy="444135"/>
            </a:xfrm>
            <a:prstGeom prst="blockArc">
              <a:avLst>
                <a:gd name="adj1" fmla="val 10800000"/>
                <a:gd name="adj2" fmla="val 232728"/>
                <a:gd name="adj3" fmla="val 231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21" name="Oval 20">
              <a:extLst>
                <a:ext uri="{FF2B5EF4-FFF2-40B4-BE49-F238E27FC236}">
                  <a16:creationId xmlns:a16="http://schemas.microsoft.com/office/drawing/2014/main" id="{3192AE64-DE4A-451C-920B-70CCFFDA57FF}"/>
                </a:ext>
              </a:extLst>
            </p:cNvPr>
            <p:cNvSpPr/>
            <p:nvPr/>
          </p:nvSpPr>
          <p:spPr>
            <a:xfrm>
              <a:off x="8583385" y="1363979"/>
              <a:ext cx="45719" cy="116476"/>
            </a:xfrm>
            <a:prstGeom prst="ellipse">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5" name="Straight Connector 24">
              <a:extLst>
                <a:ext uri="{FF2B5EF4-FFF2-40B4-BE49-F238E27FC236}">
                  <a16:creationId xmlns:a16="http://schemas.microsoft.com/office/drawing/2014/main" id="{9FACC4A7-5ED0-431A-A35A-C5BC18FC6CE2}"/>
                </a:ext>
              </a:extLst>
            </p:cNvPr>
            <p:cNvCxnSpPr>
              <a:cxnSpLocks/>
            </p:cNvCxnSpPr>
            <p:nvPr/>
          </p:nvCxnSpPr>
          <p:spPr>
            <a:xfrm>
              <a:off x="8607332" y="1475013"/>
              <a:ext cx="0" cy="9797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814003C-450B-438B-8C4D-EBB4A9B684FF}"/>
              </a:ext>
            </a:extLst>
          </p:cNvPr>
          <p:cNvGrpSpPr/>
          <p:nvPr/>
        </p:nvGrpSpPr>
        <p:grpSpPr>
          <a:xfrm>
            <a:off x="5969308" y="2316795"/>
            <a:ext cx="109748" cy="222952"/>
            <a:chOff x="8451768" y="1058092"/>
            <a:chExt cx="306779" cy="563879"/>
          </a:xfrm>
        </p:grpSpPr>
        <p:sp>
          <p:nvSpPr>
            <p:cNvPr id="30" name="Rectangle 29">
              <a:extLst>
                <a:ext uri="{FF2B5EF4-FFF2-40B4-BE49-F238E27FC236}">
                  <a16:creationId xmlns:a16="http://schemas.microsoft.com/office/drawing/2014/main" id="{0E4EB3DC-3ED2-4B51-B215-17DD54410188}"/>
                </a:ext>
              </a:extLst>
            </p:cNvPr>
            <p:cNvSpPr/>
            <p:nvPr/>
          </p:nvSpPr>
          <p:spPr>
            <a:xfrm>
              <a:off x="8451768" y="1284514"/>
              <a:ext cx="306779" cy="337457"/>
            </a:xfrm>
            <a:prstGeom prst="rect">
              <a:avLst/>
            </a:prstGeom>
            <a:noFill/>
            <a:ln w="1905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100"/>
            </a:p>
          </p:txBody>
        </p:sp>
        <p:sp>
          <p:nvSpPr>
            <p:cNvPr id="31" name="Block Arc 30">
              <a:extLst>
                <a:ext uri="{FF2B5EF4-FFF2-40B4-BE49-F238E27FC236}">
                  <a16:creationId xmlns:a16="http://schemas.microsoft.com/office/drawing/2014/main" id="{E5ED4325-43A5-4F0D-97F7-A55E0D481B30}"/>
                </a:ext>
              </a:extLst>
            </p:cNvPr>
            <p:cNvSpPr/>
            <p:nvPr/>
          </p:nvSpPr>
          <p:spPr>
            <a:xfrm>
              <a:off x="8463797" y="1058092"/>
              <a:ext cx="270346" cy="444135"/>
            </a:xfrm>
            <a:prstGeom prst="blockArc">
              <a:avLst>
                <a:gd name="adj1" fmla="val 10800000"/>
                <a:gd name="adj2" fmla="val 232728"/>
                <a:gd name="adj3" fmla="val 231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32" name="Oval 31">
              <a:extLst>
                <a:ext uri="{FF2B5EF4-FFF2-40B4-BE49-F238E27FC236}">
                  <a16:creationId xmlns:a16="http://schemas.microsoft.com/office/drawing/2014/main" id="{0AAE36D1-6A78-4BBD-B633-AFBC292FB72C}"/>
                </a:ext>
              </a:extLst>
            </p:cNvPr>
            <p:cNvSpPr/>
            <p:nvPr/>
          </p:nvSpPr>
          <p:spPr>
            <a:xfrm>
              <a:off x="8583385" y="1363979"/>
              <a:ext cx="45719" cy="116476"/>
            </a:xfrm>
            <a:prstGeom prst="ellipse">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3" name="Straight Connector 32">
              <a:extLst>
                <a:ext uri="{FF2B5EF4-FFF2-40B4-BE49-F238E27FC236}">
                  <a16:creationId xmlns:a16="http://schemas.microsoft.com/office/drawing/2014/main" id="{7EDD9AAA-D2CE-4B56-AAF9-41F9CE85D0E0}"/>
                </a:ext>
              </a:extLst>
            </p:cNvPr>
            <p:cNvCxnSpPr>
              <a:cxnSpLocks/>
            </p:cNvCxnSpPr>
            <p:nvPr/>
          </p:nvCxnSpPr>
          <p:spPr>
            <a:xfrm>
              <a:off x="8607332" y="1475013"/>
              <a:ext cx="0" cy="9797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DE52EF85-12FA-4EF9-B7CC-9D97309EF2A6}"/>
              </a:ext>
            </a:extLst>
          </p:cNvPr>
          <p:cNvCxnSpPr>
            <a:cxnSpLocks/>
            <a:stCxn id="8" idx="0"/>
          </p:cNvCxnSpPr>
          <p:nvPr/>
        </p:nvCxnSpPr>
        <p:spPr>
          <a:xfrm>
            <a:off x="5081498" y="2206834"/>
            <a:ext cx="104885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88E545-8C48-414D-8C60-36230DFC91B6}"/>
              </a:ext>
            </a:extLst>
          </p:cNvPr>
          <p:cNvCxnSpPr>
            <a:cxnSpLocks/>
            <a:stCxn id="8" idx="4"/>
          </p:cNvCxnSpPr>
          <p:nvPr/>
        </p:nvCxnSpPr>
        <p:spPr>
          <a:xfrm>
            <a:off x="5081498" y="2649707"/>
            <a:ext cx="11422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4" name="Rectangle: Single Corner Snipped 43">
            <a:extLst>
              <a:ext uri="{FF2B5EF4-FFF2-40B4-BE49-F238E27FC236}">
                <a16:creationId xmlns:a16="http://schemas.microsoft.com/office/drawing/2014/main" id="{032FB42B-FB52-43A3-98EF-99A38CA42EEC}"/>
              </a:ext>
            </a:extLst>
          </p:cNvPr>
          <p:cNvSpPr/>
          <p:nvPr/>
        </p:nvSpPr>
        <p:spPr>
          <a:xfrm>
            <a:off x="5833113" y="2877632"/>
            <a:ext cx="390609" cy="442873"/>
          </a:xfrm>
          <a:prstGeom prst="snip1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45" name="Group 44">
            <a:extLst>
              <a:ext uri="{FF2B5EF4-FFF2-40B4-BE49-F238E27FC236}">
                <a16:creationId xmlns:a16="http://schemas.microsoft.com/office/drawing/2014/main" id="{4B32B3FA-3F1D-4128-AF81-467FA49C0EB6}"/>
              </a:ext>
            </a:extLst>
          </p:cNvPr>
          <p:cNvGrpSpPr/>
          <p:nvPr/>
        </p:nvGrpSpPr>
        <p:grpSpPr>
          <a:xfrm>
            <a:off x="5969306" y="2987592"/>
            <a:ext cx="109748" cy="222952"/>
            <a:chOff x="8451768" y="1058092"/>
            <a:chExt cx="306779" cy="563879"/>
          </a:xfrm>
        </p:grpSpPr>
        <p:sp>
          <p:nvSpPr>
            <p:cNvPr id="46" name="Rectangle 45">
              <a:extLst>
                <a:ext uri="{FF2B5EF4-FFF2-40B4-BE49-F238E27FC236}">
                  <a16:creationId xmlns:a16="http://schemas.microsoft.com/office/drawing/2014/main" id="{8F4EBB5A-2078-48E9-8A29-C653190F4FAF}"/>
                </a:ext>
              </a:extLst>
            </p:cNvPr>
            <p:cNvSpPr/>
            <p:nvPr/>
          </p:nvSpPr>
          <p:spPr>
            <a:xfrm>
              <a:off x="8451768" y="1284514"/>
              <a:ext cx="306779" cy="337457"/>
            </a:xfrm>
            <a:prstGeom prst="rect">
              <a:avLst/>
            </a:prstGeom>
            <a:noFill/>
            <a:ln w="1905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100"/>
            </a:p>
          </p:txBody>
        </p:sp>
        <p:sp>
          <p:nvSpPr>
            <p:cNvPr id="47" name="Block Arc 46">
              <a:extLst>
                <a:ext uri="{FF2B5EF4-FFF2-40B4-BE49-F238E27FC236}">
                  <a16:creationId xmlns:a16="http://schemas.microsoft.com/office/drawing/2014/main" id="{02CAA553-9EDB-4205-B86C-BB902BBDAE58}"/>
                </a:ext>
              </a:extLst>
            </p:cNvPr>
            <p:cNvSpPr/>
            <p:nvPr/>
          </p:nvSpPr>
          <p:spPr>
            <a:xfrm>
              <a:off x="8463797" y="1058092"/>
              <a:ext cx="270346" cy="444135"/>
            </a:xfrm>
            <a:prstGeom prst="blockArc">
              <a:avLst>
                <a:gd name="adj1" fmla="val 10800000"/>
                <a:gd name="adj2" fmla="val 232728"/>
                <a:gd name="adj3" fmla="val 231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48" name="Oval 47">
              <a:extLst>
                <a:ext uri="{FF2B5EF4-FFF2-40B4-BE49-F238E27FC236}">
                  <a16:creationId xmlns:a16="http://schemas.microsoft.com/office/drawing/2014/main" id="{B4E77C86-28B8-4B61-8436-755D5E705CB1}"/>
                </a:ext>
              </a:extLst>
            </p:cNvPr>
            <p:cNvSpPr/>
            <p:nvPr/>
          </p:nvSpPr>
          <p:spPr>
            <a:xfrm>
              <a:off x="8583385" y="1363979"/>
              <a:ext cx="45719" cy="116476"/>
            </a:xfrm>
            <a:prstGeom prst="ellipse">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9" name="Straight Connector 48">
              <a:extLst>
                <a:ext uri="{FF2B5EF4-FFF2-40B4-BE49-F238E27FC236}">
                  <a16:creationId xmlns:a16="http://schemas.microsoft.com/office/drawing/2014/main" id="{47A795FC-E670-4E57-95A7-D1C1579E54C7}"/>
                </a:ext>
              </a:extLst>
            </p:cNvPr>
            <p:cNvCxnSpPr>
              <a:cxnSpLocks/>
            </p:cNvCxnSpPr>
            <p:nvPr/>
          </p:nvCxnSpPr>
          <p:spPr>
            <a:xfrm>
              <a:off x="8607332" y="1475013"/>
              <a:ext cx="0" cy="9797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20F968D8-B5DF-4A65-92BA-6CA57D0B48E5}"/>
              </a:ext>
            </a:extLst>
          </p:cNvPr>
          <p:cNvCxnSpPr>
            <a:cxnSpLocks/>
          </p:cNvCxnSpPr>
          <p:nvPr/>
        </p:nvCxnSpPr>
        <p:spPr>
          <a:xfrm>
            <a:off x="5081496" y="2877632"/>
            <a:ext cx="10488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23635AC-37A8-4B64-8C5A-DC9A79EE228B}"/>
              </a:ext>
            </a:extLst>
          </p:cNvPr>
          <p:cNvCxnSpPr>
            <a:cxnSpLocks/>
          </p:cNvCxnSpPr>
          <p:nvPr/>
        </p:nvCxnSpPr>
        <p:spPr>
          <a:xfrm flipV="1">
            <a:off x="5081496" y="3316847"/>
            <a:ext cx="1142226" cy="36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9ADBE97-16AB-45AF-8B7F-12D8530B483F}"/>
              </a:ext>
            </a:extLst>
          </p:cNvPr>
          <p:cNvSpPr txBox="1"/>
          <p:nvPr/>
        </p:nvSpPr>
        <p:spPr>
          <a:xfrm>
            <a:off x="5291242" y="2313139"/>
            <a:ext cx="600897" cy="253916"/>
          </a:xfrm>
          <a:prstGeom prst="rect">
            <a:avLst/>
          </a:prstGeom>
          <a:noFill/>
          <a:ln w="19050">
            <a:noFill/>
          </a:ln>
        </p:spPr>
        <p:txBody>
          <a:bodyPr wrap="square" rtlCol="0">
            <a:spAutoFit/>
          </a:bodyPr>
          <a:lstStyle/>
          <a:p>
            <a:r>
              <a:rPr lang="en-US" sz="1050" dirty="0"/>
              <a:t>Shard</a:t>
            </a:r>
          </a:p>
        </p:txBody>
      </p:sp>
      <p:sp>
        <p:nvSpPr>
          <p:cNvPr id="57" name="TextBox 56">
            <a:extLst>
              <a:ext uri="{FF2B5EF4-FFF2-40B4-BE49-F238E27FC236}">
                <a16:creationId xmlns:a16="http://schemas.microsoft.com/office/drawing/2014/main" id="{74B7F25B-141C-4601-B028-EF8C7EAF1FEC}"/>
              </a:ext>
            </a:extLst>
          </p:cNvPr>
          <p:cNvSpPr txBox="1"/>
          <p:nvPr/>
        </p:nvSpPr>
        <p:spPr>
          <a:xfrm>
            <a:off x="5298419" y="2975549"/>
            <a:ext cx="600897" cy="253916"/>
          </a:xfrm>
          <a:prstGeom prst="rect">
            <a:avLst/>
          </a:prstGeom>
          <a:noFill/>
          <a:ln w="19050">
            <a:noFill/>
          </a:ln>
        </p:spPr>
        <p:txBody>
          <a:bodyPr wrap="square" rtlCol="0">
            <a:spAutoFit/>
          </a:bodyPr>
          <a:lstStyle/>
          <a:p>
            <a:r>
              <a:rPr lang="en-US" sz="1050" dirty="0"/>
              <a:t>Shard</a:t>
            </a:r>
          </a:p>
        </p:txBody>
      </p:sp>
      <p:sp>
        <p:nvSpPr>
          <p:cNvPr id="59" name="Oval 58">
            <a:extLst>
              <a:ext uri="{FF2B5EF4-FFF2-40B4-BE49-F238E27FC236}">
                <a16:creationId xmlns:a16="http://schemas.microsoft.com/office/drawing/2014/main" id="{9A7F608C-3B53-49D2-9751-51D0D8ED8DE6}"/>
              </a:ext>
            </a:extLst>
          </p:cNvPr>
          <p:cNvSpPr/>
          <p:nvPr/>
        </p:nvSpPr>
        <p:spPr>
          <a:xfrm>
            <a:off x="4886193" y="4059816"/>
            <a:ext cx="390609" cy="442873"/>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#n</a:t>
            </a:r>
          </a:p>
        </p:txBody>
      </p:sp>
      <p:sp>
        <p:nvSpPr>
          <p:cNvPr id="60" name="Rectangle: Single Corner Snipped 59">
            <a:extLst>
              <a:ext uri="{FF2B5EF4-FFF2-40B4-BE49-F238E27FC236}">
                <a16:creationId xmlns:a16="http://schemas.microsoft.com/office/drawing/2014/main" id="{D5A07FB1-32BD-4786-ABCD-3F31B0B939ED}"/>
              </a:ext>
            </a:extLst>
          </p:cNvPr>
          <p:cNvSpPr/>
          <p:nvPr/>
        </p:nvSpPr>
        <p:spPr>
          <a:xfrm>
            <a:off x="5833113" y="4059814"/>
            <a:ext cx="390609" cy="442873"/>
          </a:xfrm>
          <a:prstGeom prst="snip1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61" name="Group 60">
            <a:extLst>
              <a:ext uri="{FF2B5EF4-FFF2-40B4-BE49-F238E27FC236}">
                <a16:creationId xmlns:a16="http://schemas.microsoft.com/office/drawing/2014/main" id="{599055F6-601E-408C-B697-A9D9568E69D1}"/>
              </a:ext>
            </a:extLst>
          </p:cNvPr>
          <p:cNvGrpSpPr/>
          <p:nvPr/>
        </p:nvGrpSpPr>
        <p:grpSpPr>
          <a:xfrm>
            <a:off x="5969306" y="4169774"/>
            <a:ext cx="109748" cy="222952"/>
            <a:chOff x="8451768" y="1058092"/>
            <a:chExt cx="306779" cy="563879"/>
          </a:xfrm>
        </p:grpSpPr>
        <p:sp>
          <p:nvSpPr>
            <p:cNvPr id="62" name="Rectangle 61">
              <a:extLst>
                <a:ext uri="{FF2B5EF4-FFF2-40B4-BE49-F238E27FC236}">
                  <a16:creationId xmlns:a16="http://schemas.microsoft.com/office/drawing/2014/main" id="{7F90A104-397A-4E8C-B532-D02FAA5C2C5F}"/>
                </a:ext>
              </a:extLst>
            </p:cNvPr>
            <p:cNvSpPr/>
            <p:nvPr/>
          </p:nvSpPr>
          <p:spPr>
            <a:xfrm>
              <a:off x="8451768" y="1284514"/>
              <a:ext cx="306779" cy="337457"/>
            </a:xfrm>
            <a:prstGeom prst="rect">
              <a:avLst/>
            </a:prstGeom>
            <a:noFill/>
            <a:ln w="1905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100"/>
            </a:p>
          </p:txBody>
        </p:sp>
        <p:sp>
          <p:nvSpPr>
            <p:cNvPr id="63" name="Block Arc 62">
              <a:extLst>
                <a:ext uri="{FF2B5EF4-FFF2-40B4-BE49-F238E27FC236}">
                  <a16:creationId xmlns:a16="http://schemas.microsoft.com/office/drawing/2014/main" id="{A2EB9A04-DE3A-4DD2-A869-D8A3E7421033}"/>
                </a:ext>
              </a:extLst>
            </p:cNvPr>
            <p:cNvSpPr/>
            <p:nvPr/>
          </p:nvSpPr>
          <p:spPr>
            <a:xfrm>
              <a:off x="8463797" y="1058092"/>
              <a:ext cx="270346" cy="444135"/>
            </a:xfrm>
            <a:prstGeom prst="blockArc">
              <a:avLst>
                <a:gd name="adj1" fmla="val 10800000"/>
                <a:gd name="adj2" fmla="val 232728"/>
                <a:gd name="adj3" fmla="val 231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64" name="Oval 63">
              <a:extLst>
                <a:ext uri="{FF2B5EF4-FFF2-40B4-BE49-F238E27FC236}">
                  <a16:creationId xmlns:a16="http://schemas.microsoft.com/office/drawing/2014/main" id="{A116314F-D2FC-494B-B296-5411C09E68A7}"/>
                </a:ext>
              </a:extLst>
            </p:cNvPr>
            <p:cNvSpPr/>
            <p:nvPr/>
          </p:nvSpPr>
          <p:spPr>
            <a:xfrm>
              <a:off x="8583385" y="1363979"/>
              <a:ext cx="45719" cy="116476"/>
            </a:xfrm>
            <a:prstGeom prst="ellipse">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65" name="Straight Connector 64">
              <a:extLst>
                <a:ext uri="{FF2B5EF4-FFF2-40B4-BE49-F238E27FC236}">
                  <a16:creationId xmlns:a16="http://schemas.microsoft.com/office/drawing/2014/main" id="{ECE47D22-1675-4BB2-9A58-2CCE15219B37}"/>
                </a:ext>
              </a:extLst>
            </p:cNvPr>
            <p:cNvCxnSpPr>
              <a:cxnSpLocks/>
            </p:cNvCxnSpPr>
            <p:nvPr/>
          </p:nvCxnSpPr>
          <p:spPr>
            <a:xfrm>
              <a:off x="8607332" y="1475013"/>
              <a:ext cx="0" cy="9797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884FA3AF-693F-4251-99BA-07A5AEE94B40}"/>
              </a:ext>
            </a:extLst>
          </p:cNvPr>
          <p:cNvCxnSpPr>
            <a:cxnSpLocks/>
          </p:cNvCxnSpPr>
          <p:nvPr/>
        </p:nvCxnSpPr>
        <p:spPr>
          <a:xfrm>
            <a:off x="5081496" y="4059814"/>
            <a:ext cx="10488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E5DEBFC-F93A-49D6-9EE3-65FE1293FAEE}"/>
              </a:ext>
            </a:extLst>
          </p:cNvPr>
          <p:cNvCxnSpPr>
            <a:cxnSpLocks/>
          </p:cNvCxnSpPr>
          <p:nvPr/>
        </p:nvCxnSpPr>
        <p:spPr>
          <a:xfrm flipV="1">
            <a:off x="5081496" y="4499029"/>
            <a:ext cx="1142226" cy="36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2BFA595-E173-4E54-BFD3-D4F376C50514}"/>
              </a:ext>
            </a:extLst>
          </p:cNvPr>
          <p:cNvSpPr txBox="1"/>
          <p:nvPr/>
        </p:nvSpPr>
        <p:spPr>
          <a:xfrm>
            <a:off x="5298419" y="4157731"/>
            <a:ext cx="600897" cy="253916"/>
          </a:xfrm>
          <a:prstGeom prst="rect">
            <a:avLst/>
          </a:prstGeom>
          <a:noFill/>
          <a:ln w="19050">
            <a:noFill/>
          </a:ln>
        </p:spPr>
        <p:txBody>
          <a:bodyPr wrap="square" rtlCol="0">
            <a:spAutoFit/>
          </a:bodyPr>
          <a:lstStyle/>
          <a:p>
            <a:r>
              <a:rPr lang="en-US" sz="1050" dirty="0"/>
              <a:t>Shard</a:t>
            </a:r>
          </a:p>
        </p:txBody>
      </p:sp>
      <p:cxnSp>
        <p:nvCxnSpPr>
          <p:cNvPr id="70" name="Straight Arrow Connector 69">
            <a:extLst>
              <a:ext uri="{FF2B5EF4-FFF2-40B4-BE49-F238E27FC236}">
                <a16:creationId xmlns:a16="http://schemas.microsoft.com/office/drawing/2014/main" id="{C50B1B47-74BD-441C-8EDD-48E81F870ED5}"/>
              </a:ext>
            </a:extLst>
          </p:cNvPr>
          <p:cNvCxnSpPr>
            <a:stCxn id="34" idx="0"/>
          </p:cNvCxnSpPr>
          <p:nvPr/>
        </p:nvCxnSpPr>
        <p:spPr>
          <a:xfrm>
            <a:off x="6223725" y="2428271"/>
            <a:ext cx="1396733" cy="9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AE4F559-8FC1-4C69-9FEB-5002A02EBF25}"/>
              </a:ext>
            </a:extLst>
          </p:cNvPr>
          <p:cNvCxnSpPr>
            <a:cxnSpLocks/>
          </p:cNvCxnSpPr>
          <p:nvPr/>
        </p:nvCxnSpPr>
        <p:spPr>
          <a:xfrm>
            <a:off x="6229624" y="3115843"/>
            <a:ext cx="1396733" cy="9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A0D71E6-8F56-4763-AF54-7DB73326DD6E}"/>
              </a:ext>
            </a:extLst>
          </p:cNvPr>
          <p:cNvCxnSpPr>
            <a:cxnSpLocks/>
          </p:cNvCxnSpPr>
          <p:nvPr/>
        </p:nvCxnSpPr>
        <p:spPr>
          <a:xfrm>
            <a:off x="6223725" y="4304400"/>
            <a:ext cx="1396733" cy="9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654D5C3-587C-4B04-89C9-396996574960}"/>
              </a:ext>
            </a:extLst>
          </p:cNvPr>
          <p:cNvSpPr/>
          <p:nvPr/>
        </p:nvSpPr>
        <p:spPr>
          <a:xfrm>
            <a:off x="7620456" y="1943307"/>
            <a:ext cx="3672972" cy="2754085"/>
          </a:xfrm>
          <a:prstGeom prst="rect">
            <a:avLst/>
          </a:prstGeom>
          <a:solidFill>
            <a:schemeClr val="accent3">
              <a:lumMod val="20000"/>
              <a:lumOff val="80000"/>
            </a:schemeClr>
          </a:solidFill>
          <a:ln w="19050"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100">
              <a:ln>
                <a:solidFill>
                  <a:schemeClr val="tx1"/>
                </a:solidFill>
                <a:prstDash val="dash"/>
              </a:ln>
            </a:endParaRPr>
          </a:p>
        </p:txBody>
      </p:sp>
      <p:sp>
        <p:nvSpPr>
          <p:cNvPr id="74" name="TextBox 73">
            <a:extLst>
              <a:ext uri="{FF2B5EF4-FFF2-40B4-BE49-F238E27FC236}">
                <a16:creationId xmlns:a16="http://schemas.microsoft.com/office/drawing/2014/main" id="{3AE651A6-E620-41DB-8ACE-2BC29F12097E}"/>
              </a:ext>
            </a:extLst>
          </p:cNvPr>
          <p:cNvSpPr txBox="1"/>
          <p:nvPr/>
        </p:nvSpPr>
        <p:spPr>
          <a:xfrm rot="16200000">
            <a:off x="7152063" y="3351199"/>
            <a:ext cx="1749770" cy="217073"/>
          </a:xfrm>
          <a:prstGeom prst="rect">
            <a:avLst/>
          </a:prstGeom>
          <a:noFill/>
        </p:spPr>
        <p:txBody>
          <a:bodyPr wrap="square" rtlCol="0" anchor="ctr">
            <a:spAutoFit/>
          </a:bodyPr>
          <a:lstStyle/>
          <a:p>
            <a:pPr algn="ctr"/>
            <a:r>
              <a:rPr lang="en-US" sz="1100" dirty="0"/>
              <a:t>NETWORK</a:t>
            </a:r>
          </a:p>
        </p:txBody>
      </p:sp>
      <p:sp>
        <p:nvSpPr>
          <p:cNvPr id="75" name="Rectangle 74">
            <a:extLst>
              <a:ext uri="{FF2B5EF4-FFF2-40B4-BE49-F238E27FC236}">
                <a16:creationId xmlns:a16="http://schemas.microsoft.com/office/drawing/2014/main" id="{810F8D86-6084-40F2-A6FC-0FDACBC80BC7}"/>
              </a:ext>
            </a:extLst>
          </p:cNvPr>
          <p:cNvSpPr/>
          <p:nvPr/>
        </p:nvSpPr>
        <p:spPr>
          <a:xfrm>
            <a:off x="1188720" y="1943307"/>
            <a:ext cx="6098997" cy="2754085"/>
          </a:xfrm>
          <a:prstGeom prst="rect">
            <a:avLst/>
          </a:prstGeom>
          <a:noFill/>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100">
              <a:ln>
                <a:solidFill>
                  <a:schemeClr val="tx1"/>
                </a:solidFill>
                <a:prstDash val="dash"/>
              </a:ln>
            </a:endParaRPr>
          </a:p>
        </p:txBody>
      </p:sp>
      <p:sp>
        <p:nvSpPr>
          <p:cNvPr id="77" name="TextBox 76">
            <a:extLst>
              <a:ext uri="{FF2B5EF4-FFF2-40B4-BE49-F238E27FC236}">
                <a16:creationId xmlns:a16="http://schemas.microsoft.com/office/drawing/2014/main" id="{23C589E9-C277-44A6-ACD5-D41625C1856B}"/>
              </a:ext>
            </a:extLst>
          </p:cNvPr>
          <p:cNvSpPr txBox="1"/>
          <p:nvPr/>
        </p:nvSpPr>
        <p:spPr>
          <a:xfrm>
            <a:off x="6411827" y="2196611"/>
            <a:ext cx="737203" cy="215444"/>
          </a:xfrm>
          <a:prstGeom prst="rect">
            <a:avLst/>
          </a:prstGeom>
          <a:noFill/>
          <a:ln w="19050">
            <a:noFill/>
          </a:ln>
        </p:spPr>
        <p:txBody>
          <a:bodyPr wrap="square" rtlCol="0">
            <a:spAutoFit/>
          </a:bodyPr>
          <a:lstStyle/>
          <a:p>
            <a:r>
              <a:rPr lang="en-US" sz="800" b="1" dirty="0"/>
              <a:t>HASH: A2021</a:t>
            </a:r>
          </a:p>
        </p:txBody>
      </p:sp>
      <p:sp>
        <p:nvSpPr>
          <p:cNvPr id="78" name="TextBox 77">
            <a:extLst>
              <a:ext uri="{FF2B5EF4-FFF2-40B4-BE49-F238E27FC236}">
                <a16:creationId xmlns:a16="http://schemas.microsoft.com/office/drawing/2014/main" id="{0EECE60C-FAD1-4D17-95DA-A18D42D5A413}"/>
              </a:ext>
            </a:extLst>
          </p:cNvPr>
          <p:cNvSpPr txBox="1"/>
          <p:nvPr/>
        </p:nvSpPr>
        <p:spPr>
          <a:xfrm>
            <a:off x="6425958" y="2850732"/>
            <a:ext cx="737203" cy="215444"/>
          </a:xfrm>
          <a:prstGeom prst="rect">
            <a:avLst/>
          </a:prstGeom>
          <a:noFill/>
          <a:ln w="19050">
            <a:noFill/>
          </a:ln>
        </p:spPr>
        <p:txBody>
          <a:bodyPr wrap="square" rtlCol="0">
            <a:spAutoFit/>
          </a:bodyPr>
          <a:lstStyle/>
          <a:p>
            <a:r>
              <a:rPr lang="en-US" sz="800" b="1" dirty="0"/>
              <a:t>HASH: B2021</a:t>
            </a:r>
          </a:p>
        </p:txBody>
      </p:sp>
      <p:sp>
        <p:nvSpPr>
          <p:cNvPr id="79" name="TextBox 78">
            <a:extLst>
              <a:ext uri="{FF2B5EF4-FFF2-40B4-BE49-F238E27FC236}">
                <a16:creationId xmlns:a16="http://schemas.microsoft.com/office/drawing/2014/main" id="{BD5B33DC-0B33-4C01-A993-ACF3BAF0C57E}"/>
              </a:ext>
            </a:extLst>
          </p:cNvPr>
          <p:cNvSpPr txBox="1"/>
          <p:nvPr/>
        </p:nvSpPr>
        <p:spPr>
          <a:xfrm>
            <a:off x="6425958" y="4041424"/>
            <a:ext cx="744684" cy="215444"/>
          </a:xfrm>
          <a:prstGeom prst="rect">
            <a:avLst/>
          </a:prstGeom>
          <a:noFill/>
          <a:ln w="19050">
            <a:noFill/>
          </a:ln>
        </p:spPr>
        <p:txBody>
          <a:bodyPr wrap="square" rtlCol="0">
            <a:spAutoFit/>
          </a:bodyPr>
          <a:lstStyle/>
          <a:p>
            <a:r>
              <a:rPr lang="en-US" sz="800" b="1" dirty="0"/>
              <a:t>HASH: N2021</a:t>
            </a:r>
          </a:p>
        </p:txBody>
      </p:sp>
      <p:pic>
        <p:nvPicPr>
          <p:cNvPr id="88" name="Picture 87">
            <a:extLst>
              <a:ext uri="{FF2B5EF4-FFF2-40B4-BE49-F238E27FC236}">
                <a16:creationId xmlns:a16="http://schemas.microsoft.com/office/drawing/2014/main" id="{FDD039CF-DD5E-4A0E-B9B4-406F84725854}"/>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8257546" y="2078769"/>
            <a:ext cx="2875760" cy="2476155"/>
          </a:xfrm>
          <a:prstGeom prst="rect">
            <a:avLst/>
          </a:prstGeom>
        </p:spPr>
      </p:pic>
      <p:sp>
        <p:nvSpPr>
          <p:cNvPr id="3" name="TextBox 2">
            <a:extLst>
              <a:ext uri="{FF2B5EF4-FFF2-40B4-BE49-F238E27FC236}">
                <a16:creationId xmlns:a16="http://schemas.microsoft.com/office/drawing/2014/main" id="{CEB39336-1B29-479D-B461-4C6197010F98}"/>
              </a:ext>
            </a:extLst>
          </p:cNvPr>
          <p:cNvSpPr txBox="1"/>
          <p:nvPr/>
        </p:nvSpPr>
        <p:spPr>
          <a:xfrm>
            <a:off x="777828" y="1375310"/>
            <a:ext cx="2245487" cy="369332"/>
          </a:xfrm>
          <a:prstGeom prst="rect">
            <a:avLst/>
          </a:prstGeom>
          <a:noFill/>
        </p:spPr>
        <p:txBody>
          <a:bodyPr wrap="none" rtlCol="0">
            <a:spAutoFit/>
          </a:bodyPr>
          <a:lstStyle/>
          <a:p>
            <a:r>
              <a:rPr lang="en-US" dirty="0"/>
              <a:t>Data owner computer</a:t>
            </a:r>
          </a:p>
        </p:txBody>
      </p:sp>
      <p:sp>
        <p:nvSpPr>
          <p:cNvPr id="58" name="TextBox 57">
            <a:extLst>
              <a:ext uri="{FF2B5EF4-FFF2-40B4-BE49-F238E27FC236}">
                <a16:creationId xmlns:a16="http://schemas.microsoft.com/office/drawing/2014/main" id="{72102193-7E68-42AA-BC6A-54C632A6FDF6}"/>
              </a:ext>
            </a:extLst>
          </p:cNvPr>
          <p:cNvSpPr txBox="1"/>
          <p:nvPr/>
        </p:nvSpPr>
        <p:spPr>
          <a:xfrm>
            <a:off x="7529920" y="1431507"/>
            <a:ext cx="994055" cy="369332"/>
          </a:xfrm>
          <a:prstGeom prst="rect">
            <a:avLst/>
          </a:prstGeom>
          <a:noFill/>
        </p:spPr>
        <p:txBody>
          <a:bodyPr wrap="none" rtlCol="0">
            <a:spAutoFit/>
          </a:bodyPr>
          <a:lstStyle/>
          <a:p>
            <a:r>
              <a:rPr lang="en-US" dirty="0"/>
              <a:t>Network</a:t>
            </a:r>
          </a:p>
        </p:txBody>
      </p:sp>
    </p:spTree>
    <p:extLst>
      <p:ext uri="{BB962C8B-B14F-4D97-AF65-F5344CB8AC3E}">
        <p14:creationId xmlns:p14="http://schemas.microsoft.com/office/powerpoint/2010/main" val="208963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 grpId="0" animBg="1"/>
      <p:bldP spid="7" grpId="0" animBg="1"/>
      <p:bldP spid="8" grpId="0" animBg="1"/>
      <p:bldP spid="9" grpId="0" animBg="1"/>
      <p:bldP spid="44" grpId="0" animBg="1"/>
      <p:bldP spid="56" grpId="0"/>
      <p:bldP spid="57" grpId="0"/>
      <p:bldP spid="59" grpId="0" animBg="1"/>
      <p:bldP spid="60" grpId="0" animBg="1"/>
      <p:bldP spid="68" grpId="0"/>
      <p:bldP spid="73" grpId="0" animBg="1"/>
      <p:bldP spid="74" grpId="0"/>
      <p:bldP spid="77" grpId="0"/>
      <p:bldP spid="78" grpId="0"/>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9482-908F-48B5-9D25-94877C4EA78F}"/>
              </a:ext>
            </a:extLst>
          </p:cNvPr>
          <p:cNvSpPr>
            <a:spLocks noGrp="1"/>
          </p:cNvSpPr>
          <p:nvPr>
            <p:ph type="title"/>
          </p:nvPr>
        </p:nvSpPr>
        <p:spPr>
          <a:xfrm>
            <a:off x="838200" y="365125"/>
            <a:ext cx="10515600" cy="636361"/>
          </a:xfrm>
        </p:spPr>
        <p:txBody>
          <a:bodyPr>
            <a:normAutofit fontScale="90000"/>
          </a:bodyPr>
          <a:lstStyle/>
          <a:p>
            <a:r>
              <a:rPr lang="en-US" dirty="0"/>
              <a:t>How is file retrieved?</a:t>
            </a:r>
          </a:p>
        </p:txBody>
      </p:sp>
      <p:pic>
        <p:nvPicPr>
          <p:cNvPr id="5" name="videoplayback">
            <a:hlinkClick r:id="" action="ppaction://media"/>
            <a:extLst>
              <a:ext uri="{FF2B5EF4-FFF2-40B4-BE49-F238E27FC236}">
                <a16:creationId xmlns:a16="http://schemas.microsoft.com/office/drawing/2014/main" id="{F73C624A-6DF9-4AD8-8F10-E9E78F5EE7F3}"/>
              </a:ext>
            </a:extLst>
          </p:cNvPr>
          <p:cNvPicPr>
            <a:picLocks noChangeAspect="1"/>
          </p:cNvPicPr>
          <p:nvPr>
            <a:videoFile r:link="rId1"/>
            <p:extLst>
              <p:ext uri="{DAA4B4D4-6D71-4841-9C94-3DE7FCFB9230}">
                <p14:media xmlns:p14="http://schemas.microsoft.com/office/powerpoint/2010/main" r:embed="rId2">
                  <p14:trim st="9564" end="1634.3333"/>
                </p14:media>
              </p:ext>
            </p:extLst>
          </p:nvPr>
        </p:nvPicPr>
        <p:blipFill>
          <a:blip r:embed="rId5"/>
          <a:stretch>
            <a:fillRect/>
          </a:stretch>
        </p:blipFill>
        <p:spPr>
          <a:xfrm>
            <a:off x="979714" y="1316116"/>
            <a:ext cx="6703976" cy="2974889"/>
          </a:xfrm>
          <a:prstGeom prst="rect">
            <a:avLst/>
          </a:prstGeom>
        </p:spPr>
      </p:pic>
      <p:pic>
        <p:nvPicPr>
          <p:cNvPr id="7" name="Picture 6">
            <a:extLst>
              <a:ext uri="{FF2B5EF4-FFF2-40B4-BE49-F238E27FC236}">
                <a16:creationId xmlns:a16="http://schemas.microsoft.com/office/drawing/2014/main" id="{F34CD967-0052-4F59-9E23-82CC59C689D0}"/>
              </a:ext>
            </a:extLst>
          </p:cNvPr>
          <p:cNvPicPr>
            <a:picLocks noChangeAspect="1"/>
          </p:cNvPicPr>
          <p:nvPr/>
        </p:nvPicPr>
        <p:blipFill>
          <a:blip r:embed="rId6"/>
          <a:stretch>
            <a:fillRect/>
          </a:stretch>
        </p:blipFill>
        <p:spPr>
          <a:xfrm>
            <a:off x="8494906" y="1847671"/>
            <a:ext cx="1628889" cy="2443334"/>
          </a:xfrm>
          <a:prstGeom prst="rect">
            <a:avLst/>
          </a:prstGeom>
        </p:spPr>
      </p:pic>
      <p:sp>
        <p:nvSpPr>
          <p:cNvPr id="4" name="TextBox 3">
            <a:extLst>
              <a:ext uri="{FF2B5EF4-FFF2-40B4-BE49-F238E27FC236}">
                <a16:creationId xmlns:a16="http://schemas.microsoft.com/office/drawing/2014/main" id="{75CFB2A0-441A-4A39-81B9-0CEFD41E03A5}"/>
              </a:ext>
            </a:extLst>
          </p:cNvPr>
          <p:cNvSpPr txBox="1"/>
          <p:nvPr/>
        </p:nvSpPr>
        <p:spPr>
          <a:xfrm>
            <a:off x="1787857" y="5732060"/>
            <a:ext cx="3935052" cy="369332"/>
          </a:xfrm>
          <a:prstGeom prst="rect">
            <a:avLst/>
          </a:prstGeom>
          <a:noFill/>
        </p:spPr>
        <p:txBody>
          <a:bodyPr wrap="none" rtlCol="0">
            <a:spAutoFit/>
          </a:bodyPr>
          <a:lstStyle/>
          <a:p>
            <a:r>
              <a:rPr lang="en-US" dirty="0"/>
              <a:t>Blockchain technology comes to rescue!</a:t>
            </a:r>
          </a:p>
        </p:txBody>
      </p:sp>
    </p:spTree>
    <p:extLst>
      <p:ext uri="{BB962C8B-B14F-4D97-AF65-F5344CB8AC3E}">
        <p14:creationId xmlns:p14="http://schemas.microsoft.com/office/powerpoint/2010/main" val="273174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1B50E1C-FECC-4F93-88F2-79676479AF49}"/>
              </a:ext>
            </a:extLst>
          </p:cNvPr>
          <p:cNvSpPr/>
          <p:nvPr/>
        </p:nvSpPr>
        <p:spPr>
          <a:xfrm>
            <a:off x="7489595" y="1126833"/>
            <a:ext cx="1188049" cy="4899472"/>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Rectangle 64">
            <a:extLst>
              <a:ext uri="{FF2B5EF4-FFF2-40B4-BE49-F238E27FC236}">
                <a16:creationId xmlns:a16="http://schemas.microsoft.com/office/drawing/2014/main" id="{61145734-E893-4E48-8DB7-0F551BAC057E}"/>
              </a:ext>
            </a:extLst>
          </p:cNvPr>
          <p:cNvSpPr/>
          <p:nvPr/>
        </p:nvSpPr>
        <p:spPr>
          <a:xfrm>
            <a:off x="8880848" y="1126835"/>
            <a:ext cx="1905012" cy="4899472"/>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62">
            <a:extLst>
              <a:ext uri="{FF2B5EF4-FFF2-40B4-BE49-F238E27FC236}">
                <a16:creationId xmlns:a16="http://schemas.microsoft.com/office/drawing/2014/main" id="{5E357DDA-CC0C-4EAD-AB13-0047D47A5BD8}"/>
              </a:ext>
            </a:extLst>
          </p:cNvPr>
          <p:cNvSpPr/>
          <p:nvPr/>
        </p:nvSpPr>
        <p:spPr>
          <a:xfrm>
            <a:off x="2384480" y="1085850"/>
            <a:ext cx="2726271" cy="4940456"/>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B6D80206-AB59-4543-811E-DADAE8F2F34D}"/>
              </a:ext>
            </a:extLst>
          </p:cNvPr>
          <p:cNvSpPr txBox="1"/>
          <p:nvPr/>
        </p:nvSpPr>
        <p:spPr>
          <a:xfrm>
            <a:off x="2784330" y="1249253"/>
            <a:ext cx="1548822" cy="33855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600" i="1" dirty="0"/>
              <a:t>Smart Contracts</a:t>
            </a:r>
          </a:p>
        </p:txBody>
      </p:sp>
      <p:sp>
        <p:nvSpPr>
          <p:cNvPr id="62" name="TextBox 61">
            <a:extLst>
              <a:ext uri="{FF2B5EF4-FFF2-40B4-BE49-F238E27FC236}">
                <a16:creationId xmlns:a16="http://schemas.microsoft.com/office/drawing/2014/main" id="{ACB69EBD-A567-46B2-936B-BAD8A0AFFF4F}"/>
              </a:ext>
            </a:extLst>
          </p:cNvPr>
          <p:cNvSpPr txBox="1"/>
          <p:nvPr/>
        </p:nvSpPr>
        <p:spPr>
          <a:xfrm>
            <a:off x="8938517" y="1249253"/>
            <a:ext cx="1694398"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i="1" dirty="0"/>
              <a:t>Micro-payments</a:t>
            </a:r>
          </a:p>
        </p:txBody>
      </p:sp>
      <p:sp>
        <p:nvSpPr>
          <p:cNvPr id="51" name="TextBox 50">
            <a:extLst>
              <a:ext uri="{FF2B5EF4-FFF2-40B4-BE49-F238E27FC236}">
                <a16:creationId xmlns:a16="http://schemas.microsoft.com/office/drawing/2014/main" id="{AFEEAAD2-C1D6-4B8B-B48E-62734EE066F0}"/>
              </a:ext>
            </a:extLst>
          </p:cNvPr>
          <p:cNvSpPr txBox="1"/>
          <p:nvPr/>
        </p:nvSpPr>
        <p:spPr>
          <a:xfrm>
            <a:off x="7670064" y="1249253"/>
            <a:ext cx="904626"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i="1" dirty="0"/>
              <a:t>DLT</a:t>
            </a:r>
          </a:p>
        </p:txBody>
      </p:sp>
      <p:sp>
        <p:nvSpPr>
          <p:cNvPr id="2" name="Title 1">
            <a:extLst>
              <a:ext uri="{FF2B5EF4-FFF2-40B4-BE49-F238E27FC236}">
                <a16:creationId xmlns:a16="http://schemas.microsoft.com/office/drawing/2014/main" id="{6BE69852-143E-4011-8F83-80014C1B2632}"/>
              </a:ext>
            </a:extLst>
          </p:cNvPr>
          <p:cNvSpPr>
            <a:spLocks noGrp="1"/>
          </p:cNvSpPr>
          <p:nvPr>
            <p:ph type="title"/>
          </p:nvPr>
        </p:nvSpPr>
        <p:spPr>
          <a:xfrm>
            <a:off x="473464" y="306572"/>
            <a:ext cx="10515600" cy="332169"/>
          </a:xfrm>
        </p:spPr>
        <p:txBody>
          <a:bodyPr>
            <a:noAutofit/>
          </a:bodyPr>
          <a:lstStyle/>
          <a:p>
            <a:r>
              <a:rPr lang="en-US" sz="2800" dirty="0"/>
              <a:t>How blockchain enables Distributed storage?</a:t>
            </a:r>
          </a:p>
        </p:txBody>
      </p:sp>
      <p:sp>
        <p:nvSpPr>
          <p:cNvPr id="9" name="Rectangle 8">
            <a:extLst>
              <a:ext uri="{FF2B5EF4-FFF2-40B4-BE49-F238E27FC236}">
                <a16:creationId xmlns:a16="http://schemas.microsoft.com/office/drawing/2014/main" id="{CDD80AC8-7A5B-400D-B024-1B0E4849FE65}"/>
              </a:ext>
            </a:extLst>
          </p:cNvPr>
          <p:cNvSpPr/>
          <p:nvPr/>
        </p:nvSpPr>
        <p:spPr>
          <a:xfrm>
            <a:off x="10989064" y="2043003"/>
            <a:ext cx="1007580" cy="516824"/>
          </a:xfrm>
          <a:prstGeom prst="rect">
            <a:avLst/>
          </a:prstGeom>
          <a:solidFill>
            <a:srgbClr val="7030A0">
              <a:alpha val="3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solidFill>
                  <a:schemeClr val="accent5">
                    <a:lumMod val="75000"/>
                  </a:schemeClr>
                </a:solidFill>
                <a:latin typeface="arial" panose="020B0604020202020204" pitchFamily="34" charset="0"/>
              </a:rPr>
              <a:t>Retrieve and recreate file</a:t>
            </a:r>
          </a:p>
        </p:txBody>
      </p:sp>
      <p:sp>
        <p:nvSpPr>
          <p:cNvPr id="12" name="Rectangle 11">
            <a:extLst>
              <a:ext uri="{FF2B5EF4-FFF2-40B4-BE49-F238E27FC236}">
                <a16:creationId xmlns:a16="http://schemas.microsoft.com/office/drawing/2014/main" id="{B12DAB69-6C2C-4F17-80CB-483B52473DF0}"/>
              </a:ext>
            </a:extLst>
          </p:cNvPr>
          <p:cNvSpPr/>
          <p:nvPr/>
        </p:nvSpPr>
        <p:spPr>
          <a:xfrm>
            <a:off x="1301466" y="3827296"/>
            <a:ext cx="836616" cy="36199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900" dirty="0">
                <a:solidFill>
                  <a:srgbClr val="222222"/>
                </a:solidFill>
                <a:latin typeface="arial" panose="020B0604020202020204" pitchFamily="34" charset="0"/>
              </a:rPr>
              <a:t>Allocate the storage</a:t>
            </a:r>
          </a:p>
        </p:txBody>
      </p:sp>
      <p:sp>
        <p:nvSpPr>
          <p:cNvPr id="17" name="TextBox 16">
            <a:extLst>
              <a:ext uri="{FF2B5EF4-FFF2-40B4-BE49-F238E27FC236}">
                <a16:creationId xmlns:a16="http://schemas.microsoft.com/office/drawing/2014/main" id="{BB3DA919-32C3-454C-959E-2A351FC57EF1}"/>
              </a:ext>
            </a:extLst>
          </p:cNvPr>
          <p:cNvSpPr txBox="1"/>
          <p:nvPr/>
        </p:nvSpPr>
        <p:spPr>
          <a:xfrm>
            <a:off x="308221" y="2128027"/>
            <a:ext cx="514885" cy="261610"/>
          </a:xfrm>
          <a:prstGeom prst="rect">
            <a:avLst/>
          </a:prstGeom>
          <a:noFill/>
        </p:spPr>
        <p:txBody>
          <a:bodyPr wrap="none" rtlCol="0">
            <a:spAutoFit/>
          </a:bodyPr>
          <a:lstStyle/>
          <a:p>
            <a:r>
              <a:rPr lang="en-US" sz="1100" dirty="0"/>
              <a:t>Client</a:t>
            </a:r>
          </a:p>
        </p:txBody>
      </p:sp>
      <p:sp>
        <p:nvSpPr>
          <p:cNvPr id="18" name="TextBox 17">
            <a:extLst>
              <a:ext uri="{FF2B5EF4-FFF2-40B4-BE49-F238E27FC236}">
                <a16:creationId xmlns:a16="http://schemas.microsoft.com/office/drawing/2014/main" id="{396FAAF9-822B-401C-91BF-05BF898E193F}"/>
              </a:ext>
            </a:extLst>
          </p:cNvPr>
          <p:cNvSpPr txBox="1"/>
          <p:nvPr/>
        </p:nvSpPr>
        <p:spPr>
          <a:xfrm>
            <a:off x="405721" y="3727171"/>
            <a:ext cx="791307" cy="276999"/>
          </a:xfrm>
          <a:prstGeom prst="rect">
            <a:avLst/>
          </a:prstGeom>
          <a:noFill/>
        </p:spPr>
        <p:txBody>
          <a:bodyPr wrap="none" rtlCol="0">
            <a:spAutoFit/>
          </a:bodyPr>
          <a:lstStyle/>
          <a:p>
            <a:r>
              <a:rPr lang="en-US" sz="1200" dirty="0"/>
              <a:t>Farmer -1</a:t>
            </a:r>
          </a:p>
        </p:txBody>
      </p:sp>
      <p:sp>
        <p:nvSpPr>
          <p:cNvPr id="35" name="Rectangle 34">
            <a:extLst>
              <a:ext uri="{FF2B5EF4-FFF2-40B4-BE49-F238E27FC236}">
                <a16:creationId xmlns:a16="http://schemas.microsoft.com/office/drawing/2014/main" id="{7E807469-029A-4A43-AEE7-9F7126E3B3D7}"/>
              </a:ext>
            </a:extLst>
          </p:cNvPr>
          <p:cNvSpPr/>
          <p:nvPr/>
        </p:nvSpPr>
        <p:spPr>
          <a:xfrm>
            <a:off x="1301465" y="2090663"/>
            <a:ext cx="816921" cy="38634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900" dirty="0">
                <a:solidFill>
                  <a:srgbClr val="222222"/>
                </a:solidFill>
                <a:latin typeface="arial" panose="020B0604020202020204" pitchFamily="34" charset="0"/>
              </a:rPr>
              <a:t>Have a file to store</a:t>
            </a:r>
          </a:p>
        </p:txBody>
      </p:sp>
      <p:cxnSp>
        <p:nvCxnSpPr>
          <p:cNvPr id="37" name="Straight Connector 36">
            <a:extLst>
              <a:ext uri="{FF2B5EF4-FFF2-40B4-BE49-F238E27FC236}">
                <a16:creationId xmlns:a16="http://schemas.microsoft.com/office/drawing/2014/main" id="{B3546043-D56C-4914-8E34-31C78D853DFA}"/>
              </a:ext>
            </a:extLst>
          </p:cNvPr>
          <p:cNvCxnSpPr>
            <a:cxnSpLocks/>
          </p:cNvCxnSpPr>
          <p:nvPr/>
        </p:nvCxnSpPr>
        <p:spPr>
          <a:xfrm flipV="1">
            <a:off x="389090" y="3464383"/>
            <a:ext cx="11607554" cy="12992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76612C92-A303-427F-BC23-38553DD1A668}"/>
              </a:ext>
            </a:extLst>
          </p:cNvPr>
          <p:cNvSpPr txBox="1"/>
          <p:nvPr/>
        </p:nvSpPr>
        <p:spPr>
          <a:xfrm>
            <a:off x="405721" y="5160007"/>
            <a:ext cx="828175" cy="276999"/>
          </a:xfrm>
          <a:prstGeom prst="rect">
            <a:avLst/>
          </a:prstGeom>
          <a:noFill/>
        </p:spPr>
        <p:txBody>
          <a:bodyPr wrap="none" rtlCol="0">
            <a:spAutoFit/>
          </a:bodyPr>
          <a:lstStyle/>
          <a:p>
            <a:r>
              <a:rPr lang="en-US" sz="1200" dirty="0"/>
              <a:t>Farmer - n</a:t>
            </a:r>
          </a:p>
        </p:txBody>
      </p:sp>
      <p:sp>
        <p:nvSpPr>
          <p:cNvPr id="25" name="Rectangle 24">
            <a:extLst>
              <a:ext uri="{FF2B5EF4-FFF2-40B4-BE49-F238E27FC236}">
                <a16:creationId xmlns:a16="http://schemas.microsoft.com/office/drawing/2014/main" id="{4407D60E-2C0D-425E-88C0-7084E5072BD3}"/>
              </a:ext>
            </a:extLst>
          </p:cNvPr>
          <p:cNvSpPr/>
          <p:nvPr/>
        </p:nvSpPr>
        <p:spPr>
          <a:xfrm>
            <a:off x="1301466" y="5117509"/>
            <a:ext cx="816921" cy="36199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900" dirty="0">
                <a:solidFill>
                  <a:srgbClr val="222222"/>
                </a:solidFill>
                <a:latin typeface="arial" panose="020B0604020202020204" pitchFamily="34" charset="0"/>
              </a:rPr>
              <a:t>Allocate the storage</a:t>
            </a:r>
          </a:p>
        </p:txBody>
      </p:sp>
      <p:grpSp>
        <p:nvGrpSpPr>
          <p:cNvPr id="67" name="Group 66">
            <a:extLst>
              <a:ext uri="{FF2B5EF4-FFF2-40B4-BE49-F238E27FC236}">
                <a16:creationId xmlns:a16="http://schemas.microsoft.com/office/drawing/2014/main" id="{8FA75785-3FC0-4E62-BD85-9AF12B086CA3}"/>
              </a:ext>
            </a:extLst>
          </p:cNvPr>
          <p:cNvGrpSpPr/>
          <p:nvPr/>
        </p:nvGrpSpPr>
        <p:grpSpPr>
          <a:xfrm>
            <a:off x="2880766" y="2081218"/>
            <a:ext cx="2074945" cy="3442384"/>
            <a:chOff x="2880766" y="2081218"/>
            <a:chExt cx="2074945" cy="3442384"/>
          </a:xfrm>
        </p:grpSpPr>
        <p:sp>
          <p:nvSpPr>
            <p:cNvPr id="5" name="Rectangle 4">
              <a:extLst>
                <a:ext uri="{FF2B5EF4-FFF2-40B4-BE49-F238E27FC236}">
                  <a16:creationId xmlns:a16="http://schemas.microsoft.com/office/drawing/2014/main" id="{54DA5C95-3830-49BA-AB2C-B946B10774F2}"/>
                </a:ext>
              </a:extLst>
            </p:cNvPr>
            <p:cNvSpPr/>
            <p:nvPr/>
          </p:nvSpPr>
          <p:spPr>
            <a:xfrm>
              <a:off x="2880766" y="2081218"/>
              <a:ext cx="1181099" cy="395785"/>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Handshake &amp;</a:t>
              </a:r>
            </a:p>
            <a:p>
              <a:pPr algn="ctr"/>
              <a:r>
                <a:rPr lang="en-US" sz="900" dirty="0">
                  <a:solidFill>
                    <a:srgbClr val="222222"/>
                  </a:solidFill>
                  <a:latin typeface="arial" panose="020B0604020202020204" pitchFamily="34" charset="0"/>
                </a:rPr>
                <a:t>Negotiation</a:t>
              </a:r>
            </a:p>
          </p:txBody>
        </p:sp>
        <p:sp>
          <p:nvSpPr>
            <p:cNvPr id="6" name="Rectangle 5">
              <a:extLst>
                <a:ext uri="{FF2B5EF4-FFF2-40B4-BE49-F238E27FC236}">
                  <a16:creationId xmlns:a16="http://schemas.microsoft.com/office/drawing/2014/main" id="{C1B6EBEF-1E84-4537-ADE2-B35BF0CBBF45}"/>
                </a:ext>
              </a:extLst>
            </p:cNvPr>
            <p:cNvSpPr/>
            <p:nvPr/>
          </p:nvSpPr>
          <p:spPr>
            <a:xfrm>
              <a:off x="3419161" y="2638621"/>
              <a:ext cx="1181099" cy="532375"/>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Smart </a:t>
              </a:r>
            </a:p>
            <a:p>
              <a:pPr algn="ctr"/>
              <a:r>
                <a:rPr lang="en-US" sz="900" dirty="0">
                  <a:solidFill>
                    <a:srgbClr val="222222"/>
                  </a:solidFill>
                  <a:latin typeface="arial" panose="020B0604020202020204" pitchFamily="34" charset="0"/>
                </a:rPr>
                <a:t>Contracts</a:t>
              </a:r>
            </a:p>
          </p:txBody>
        </p:sp>
        <p:sp>
          <p:nvSpPr>
            <p:cNvPr id="15" name="Rectangle 14">
              <a:extLst>
                <a:ext uri="{FF2B5EF4-FFF2-40B4-BE49-F238E27FC236}">
                  <a16:creationId xmlns:a16="http://schemas.microsoft.com/office/drawing/2014/main" id="{EB76A77B-15D1-4DFF-BB22-C2009D1BB298}"/>
                </a:ext>
              </a:extLst>
            </p:cNvPr>
            <p:cNvSpPr/>
            <p:nvPr/>
          </p:nvSpPr>
          <p:spPr>
            <a:xfrm>
              <a:off x="3283740" y="4023128"/>
              <a:ext cx="725970" cy="346161"/>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Sign the contract</a:t>
              </a:r>
            </a:p>
          </p:txBody>
        </p:sp>
        <p:sp>
          <p:nvSpPr>
            <p:cNvPr id="28" name="Rectangle 27">
              <a:extLst>
                <a:ext uri="{FF2B5EF4-FFF2-40B4-BE49-F238E27FC236}">
                  <a16:creationId xmlns:a16="http://schemas.microsoft.com/office/drawing/2014/main" id="{1CF1E3F1-DEAE-45EA-96B8-51FD9F9672D5}"/>
                </a:ext>
              </a:extLst>
            </p:cNvPr>
            <p:cNvSpPr/>
            <p:nvPr/>
          </p:nvSpPr>
          <p:spPr>
            <a:xfrm>
              <a:off x="3861321" y="5230798"/>
              <a:ext cx="1094390" cy="292804"/>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Co-Sign the contract</a:t>
              </a:r>
            </a:p>
          </p:txBody>
        </p:sp>
        <p:cxnSp>
          <p:nvCxnSpPr>
            <p:cNvPr id="4" name="Straight Arrow Connector 3">
              <a:extLst>
                <a:ext uri="{FF2B5EF4-FFF2-40B4-BE49-F238E27FC236}">
                  <a16:creationId xmlns:a16="http://schemas.microsoft.com/office/drawing/2014/main" id="{396ABB1B-C5C9-4B01-8231-1E21CCE6656F}"/>
                </a:ext>
              </a:extLst>
            </p:cNvPr>
            <p:cNvCxnSpPr>
              <a:stCxn id="6" idx="2"/>
              <a:endCxn id="15" idx="0"/>
            </p:cNvCxnSpPr>
            <p:nvPr/>
          </p:nvCxnSpPr>
          <p:spPr>
            <a:xfrm flipH="1">
              <a:off x="3646725" y="3170996"/>
              <a:ext cx="362986" cy="852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CB8234-93FD-4923-9647-7EE3A25751ED}"/>
                </a:ext>
              </a:extLst>
            </p:cNvPr>
            <p:cNvCxnSpPr>
              <a:stCxn id="6" idx="2"/>
              <a:endCxn id="28" idx="0"/>
            </p:cNvCxnSpPr>
            <p:nvPr/>
          </p:nvCxnSpPr>
          <p:spPr>
            <a:xfrm>
              <a:off x="4009711" y="3170996"/>
              <a:ext cx="398805" cy="2059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A01F5157-3A48-4932-B06D-C468274753D3}"/>
              </a:ext>
            </a:extLst>
          </p:cNvPr>
          <p:cNvGrpSpPr/>
          <p:nvPr/>
        </p:nvGrpSpPr>
        <p:grpSpPr>
          <a:xfrm>
            <a:off x="9151300" y="2150631"/>
            <a:ext cx="1541387" cy="3422630"/>
            <a:chOff x="9151300" y="2150631"/>
            <a:chExt cx="1541387" cy="3422630"/>
          </a:xfrm>
        </p:grpSpPr>
        <p:sp>
          <p:nvSpPr>
            <p:cNvPr id="8" name="Rectangle 7">
              <a:extLst>
                <a:ext uri="{FF2B5EF4-FFF2-40B4-BE49-F238E27FC236}">
                  <a16:creationId xmlns:a16="http://schemas.microsoft.com/office/drawing/2014/main" id="{9B6E3773-3EC3-4512-A92C-97871DF32C88}"/>
                </a:ext>
              </a:extLst>
            </p:cNvPr>
            <p:cNvSpPr/>
            <p:nvPr/>
          </p:nvSpPr>
          <p:spPr>
            <a:xfrm>
              <a:off x="9151300" y="2150631"/>
              <a:ext cx="1181099" cy="455316"/>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Payments</a:t>
              </a:r>
            </a:p>
          </p:txBody>
        </p:sp>
        <p:sp>
          <p:nvSpPr>
            <p:cNvPr id="29" name="Rectangle 28">
              <a:extLst>
                <a:ext uri="{FF2B5EF4-FFF2-40B4-BE49-F238E27FC236}">
                  <a16:creationId xmlns:a16="http://schemas.microsoft.com/office/drawing/2014/main" id="{35D2F3A3-D0A6-4E5F-AFFF-9898C6D2A1BD}"/>
                </a:ext>
              </a:extLst>
            </p:cNvPr>
            <p:cNvSpPr/>
            <p:nvPr/>
          </p:nvSpPr>
          <p:spPr>
            <a:xfrm>
              <a:off x="9807520" y="3994433"/>
              <a:ext cx="885167" cy="423678"/>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Receive Payments</a:t>
              </a:r>
            </a:p>
          </p:txBody>
        </p:sp>
        <p:sp>
          <p:nvSpPr>
            <p:cNvPr id="30" name="Rectangle 29">
              <a:extLst>
                <a:ext uri="{FF2B5EF4-FFF2-40B4-BE49-F238E27FC236}">
                  <a16:creationId xmlns:a16="http://schemas.microsoft.com/office/drawing/2014/main" id="{6106191F-51CE-49E7-BD24-0AC69BCB45A5}"/>
                </a:ext>
              </a:extLst>
            </p:cNvPr>
            <p:cNvSpPr/>
            <p:nvPr/>
          </p:nvSpPr>
          <p:spPr>
            <a:xfrm>
              <a:off x="9299265" y="5149583"/>
              <a:ext cx="885167" cy="423678"/>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Receive Payments</a:t>
              </a:r>
            </a:p>
          </p:txBody>
        </p:sp>
        <p:cxnSp>
          <p:nvCxnSpPr>
            <p:cNvPr id="32" name="Straight Arrow Connector 31">
              <a:extLst>
                <a:ext uri="{FF2B5EF4-FFF2-40B4-BE49-F238E27FC236}">
                  <a16:creationId xmlns:a16="http://schemas.microsoft.com/office/drawing/2014/main" id="{683AFC2E-D243-4777-80B8-0D46AC8D75AD}"/>
                </a:ext>
              </a:extLst>
            </p:cNvPr>
            <p:cNvCxnSpPr>
              <a:cxnSpLocks/>
              <a:stCxn id="8" idx="2"/>
              <a:endCxn id="30" idx="0"/>
            </p:cNvCxnSpPr>
            <p:nvPr/>
          </p:nvCxnSpPr>
          <p:spPr>
            <a:xfrm flipH="1">
              <a:off x="9741849" y="2605947"/>
              <a:ext cx="1" cy="254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7EE74-2749-41FE-8EFB-3D029F118AC1}"/>
                </a:ext>
              </a:extLst>
            </p:cNvPr>
            <p:cNvCxnSpPr>
              <a:cxnSpLocks/>
              <a:stCxn id="8" idx="2"/>
              <a:endCxn id="29" idx="0"/>
            </p:cNvCxnSpPr>
            <p:nvPr/>
          </p:nvCxnSpPr>
          <p:spPr>
            <a:xfrm>
              <a:off x="9741850" y="2605947"/>
              <a:ext cx="508254" cy="1388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C4DFABDE-6FCE-4FEE-A218-E0077D112A1A}"/>
              </a:ext>
            </a:extLst>
          </p:cNvPr>
          <p:cNvSpPr/>
          <p:nvPr/>
        </p:nvSpPr>
        <p:spPr>
          <a:xfrm>
            <a:off x="5222682" y="1126834"/>
            <a:ext cx="2056121" cy="4899472"/>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4731509F-D1DF-4CE8-BA77-5AF4464A1100}"/>
              </a:ext>
            </a:extLst>
          </p:cNvPr>
          <p:cNvSpPr txBox="1"/>
          <p:nvPr/>
        </p:nvSpPr>
        <p:spPr>
          <a:xfrm>
            <a:off x="5384729" y="1249253"/>
            <a:ext cx="1338315" cy="33855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600" i="1" dirty="0"/>
              <a:t>Cryptography</a:t>
            </a:r>
          </a:p>
        </p:txBody>
      </p:sp>
      <p:grpSp>
        <p:nvGrpSpPr>
          <p:cNvPr id="48" name="Group 47">
            <a:extLst>
              <a:ext uri="{FF2B5EF4-FFF2-40B4-BE49-F238E27FC236}">
                <a16:creationId xmlns:a16="http://schemas.microsoft.com/office/drawing/2014/main" id="{1A45FD6C-D54E-449E-B43C-7F2C2DD3FB2A}"/>
              </a:ext>
            </a:extLst>
          </p:cNvPr>
          <p:cNvGrpSpPr/>
          <p:nvPr/>
        </p:nvGrpSpPr>
        <p:grpSpPr>
          <a:xfrm>
            <a:off x="5357150" y="2080300"/>
            <a:ext cx="1794621" cy="3433356"/>
            <a:chOff x="5357150" y="2080300"/>
            <a:chExt cx="1794621" cy="3433356"/>
          </a:xfrm>
        </p:grpSpPr>
        <p:sp>
          <p:nvSpPr>
            <p:cNvPr id="7" name="Rectangle 6">
              <a:extLst>
                <a:ext uri="{FF2B5EF4-FFF2-40B4-BE49-F238E27FC236}">
                  <a16:creationId xmlns:a16="http://schemas.microsoft.com/office/drawing/2014/main" id="{9D4BBE8B-E55A-496F-9CBD-607D77F9E0B1}"/>
                </a:ext>
              </a:extLst>
            </p:cNvPr>
            <p:cNvSpPr/>
            <p:nvPr/>
          </p:nvSpPr>
          <p:spPr>
            <a:xfrm>
              <a:off x="5752721" y="2655783"/>
              <a:ext cx="1254590" cy="49804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err="1">
                  <a:solidFill>
                    <a:srgbClr val="222222"/>
                  </a:solidFill>
                  <a:latin typeface="arial" panose="020B0604020202020204" pitchFamily="34" charset="0"/>
                </a:rPr>
                <a:t>Sharding</a:t>
              </a:r>
              <a:r>
                <a:rPr lang="en-US" sz="900" dirty="0">
                  <a:solidFill>
                    <a:srgbClr val="222222"/>
                  </a:solidFill>
                  <a:latin typeface="arial" panose="020B0604020202020204" pitchFamily="34" charset="0"/>
                </a:rPr>
                <a:t> and distribution</a:t>
              </a:r>
            </a:p>
          </p:txBody>
        </p:sp>
        <p:sp>
          <p:nvSpPr>
            <p:cNvPr id="14" name="Rectangle 13">
              <a:extLst>
                <a:ext uri="{FF2B5EF4-FFF2-40B4-BE49-F238E27FC236}">
                  <a16:creationId xmlns:a16="http://schemas.microsoft.com/office/drawing/2014/main" id="{C71A0396-3B4B-4484-8F9C-28CCD2192D29}"/>
                </a:ext>
              </a:extLst>
            </p:cNvPr>
            <p:cNvSpPr/>
            <p:nvPr/>
          </p:nvSpPr>
          <p:spPr>
            <a:xfrm>
              <a:off x="5357150" y="4012741"/>
              <a:ext cx="1061422" cy="391704"/>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Provide expected Service</a:t>
              </a:r>
            </a:p>
          </p:txBody>
        </p:sp>
        <p:sp>
          <p:nvSpPr>
            <p:cNvPr id="27" name="Rectangle 26">
              <a:extLst>
                <a:ext uri="{FF2B5EF4-FFF2-40B4-BE49-F238E27FC236}">
                  <a16:creationId xmlns:a16="http://schemas.microsoft.com/office/drawing/2014/main" id="{C30F4CD3-E12F-466F-8D33-AF087F3FAEF0}"/>
                </a:ext>
              </a:extLst>
            </p:cNvPr>
            <p:cNvSpPr/>
            <p:nvPr/>
          </p:nvSpPr>
          <p:spPr>
            <a:xfrm>
              <a:off x="5505863" y="2080300"/>
              <a:ext cx="1254590" cy="45112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Cryptography</a:t>
              </a:r>
            </a:p>
          </p:txBody>
        </p:sp>
        <p:sp>
          <p:nvSpPr>
            <p:cNvPr id="26" name="Rectangle 25">
              <a:extLst>
                <a:ext uri="{FF2B5EF4-FFF2-40B4-BE49-F238E27FC236}">
                  <a16:creationId xmlns:a16="http://schemas.microsoft.com/office/drawing/2014/main" id="{5446471E-690F-4415-948A-C0875FD63389}"/>
                </a:ext>
              </a:extLst>
            </p:cNvPr>
            <p:cNvSpPr/>
            <p:nvPr/>
          </p:nvSpPr>
          <p:spPr>
            <a:xfrm>
              <a:off x="5997051" y="5117509"/>
              <a:ext cx="1154720" cy="39614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Provide expected Service</a:t>
              </a:r>
            </a:p>
          </p:txBody>
        </p:sp>
        <p:cxnSp>
          <p:nvCxnSpPr>
            <p:cNvPr id="38" name="Straight Arrow Connector 37">
              <a:extLst>
                <a:ext uri="{FF2B5EF4-FFF2-40B4-BE49-F238E27FC236}">
                  <a16:creationId xmlns:a16="http://schemas.microsoft.com/office/drawing/2014/main" id="{4D38C1DB-AC96-4304-B807-05D61DA5FBAA}"/>
                </a:ext>
              </a:extLst>
            </p:cNvPr>
            <p:cNvCxnSpPr>
              <a:cxnSpLocks/>
              <a:stCxn id="7" idx="2"/>
              <a:endCxn id="14" idx="0"/>
            </p:cNvCxnSpPr>
            <p:nvPr/>
          </p:nvCxnSpPr>
          <p:spPr>
            <a:xfrm flipH="1">
              <a:off x="5887861" y="3153832"/>
              <a:ext cx="492155" cy="858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97F78B-2E99-415B-9228-7D4A22969154}"/>
                </a:ext>
              </a:extLst>
            </p:cNvPr>
            <p:cNvCxnSpPr>
              <a:cxnSpLocks/>
              <a:stCxn id="7" idx="2"/>
              <a:endCxn id="26" idx="0"/>
            </p:cNvCxnSpPr>
            <p:nvPr/>
          </p:nvCxnSpPr>
          <p:spPr>
            <a:xfrm>
              <a:off x="6380016" y="3153832"/>
              <a:ext cx="194395" cy="196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Connector 69">
            <a:extLst>
              <a:ext uri="{FF2B5EF4-FFF2-40B4-BE49-F238E27FC236}">
                <a16:creationId xmlns:a16="http://schemas.microsoft.com/office/drawing/2014/main" id="{D80229B9-6B28-46EA-B71E-02D3DBAEFC08}"/>
              </a:ext>
            </a:extLst>
          </p:cNvPr>
          <p:cNvCxnSpPr>
            <a:cxnSpLocks/>
          </p:cNvCxnSpPr>
          <p:nvPr/>
        </p:nvCxnSpPr>
        <p:spPr>
          <a:xfrm flipV="1">
            <a:off x="370040" y="3483433"/>
            <a:ext cx="11607554" cy="12992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9" name="Group 48">
            <a:extLst>
              <a:ext uri="{FF2B5EF4-FFF2-40B4-BE49-F238E27FC236}">
                <a16:creationId xmlns:a16="http://schemas.microsoft.com/office/drawing/2014/main" id="{C80166B4-5E25-4D0F-923C-823497E67964}"/>
              </a:ext>
            </a:extLst>
          </p:cNvPr>
          <p:cNvGrpSpPr/>
          <p:nvPr/>
        </p:nvGrpSpPr>
        <p:grpSpPr>
          <a:xfrm>
            <a:off x="7649436" y="2070580"/>
            <a:ext cx="924550" cy="2843086"/>
            <a:chOff x="7649436" y="2070580"/>
            <a:chExt cx="924550" cy="2843086"/>
          </a:xfrm>
        </p:grpSpPr>
        <p:sp>
          <p:nvSpPr>
            <p:cNvPr id="57" name="Rectangle 56">
              <a:extLst>
                <a:ext uri="{FF2B5EF4-FFF2-40B4-BE49-F238E27FC236}">
                  <a16:creationId xmlns:a16="http://schemas.microsoft.com/office/drawing/2014/main" id="{286680FC-0E6C-48BA-8DC5-1E82081D205D}"/>
                </a:ext>
              </a:extLst>
            </p:cNvPr>
            <p:cNvSpPr/>
            <p:nvPr/>
          </p:nvSpPr>
          <p:spPr>
            <a:xfrm>
              <a:off x="7705621" y="4462544"/>
              <a:ext cx="868365" cy="45112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Record on</a:t>
              </a:r>
            </a:p>
            <a:p>
              <a:pPr algn="ctr"/>
              <a:r>
                <a:rPr lang="en-US" sz="900" dirty="0">
                  <a:solidFill>
                    <a:srgbClr val="222222"/>
                  </a:solidFill>
                  <a:latin typeface="arial" panose="020B0604020202020204" pitchFamily="34" charset="0"/>
                </a:rPr>
                <a:t>Distributed ledger</a:t>
              </a:r>
            </a:p>
          </p:txBody>
        </p:sp>
        <p:cxnSp>
          <p:nvCxnSpPr>
            <p:cNvPr id="52" name="Straight Arrow Connector 51">
              <a:extLst>
                <a:ext uri="{FF2B5EF4-FFF2-40B4-BE49-F238E27FC236}">
                  <a16:creationId xmlns:a16="http://schemas.microsoft.com/office/drawing/2014/main" id="{E1F88ED1-0741-4C32-B658-0C4AC7AD58D7}"/>
                </a:ext>
              </a:extLst>
            </p:cNvPr>
            <p:cNvCxnSpPr>
              <a:cxnSpLocks/>
              <a:stCxn id="56" idx="2"/>
              <a:endCxn id="57" idx="0"/>
            </p:cNvCxnSpPr>
            <p:nvPr/>
          </p:nvCxnSpPr>
          <p:spPr>
            <a:xfrm>
              <a:off x="8083619" y="2521702"/>
              <a:ext cx="56185" cy="194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328036F-7585-4BE2-9985-BE3285D633DC}"/>
                </a:ext>
              </a:extLst>
            </p:cNvPr>
            <p:cNvSpPr/>
            <p:nvPr/>
          </p:nvSpPr>
          <p:spPr>
            <a:xfrm>
              <a:off x="7649436" y="2070580"/>
              <a:ext cx="868365" cy="45112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Block relations</a:t>
              </a:r>
            </a:p>
          </p:txBody>
        </p:sp>
      </p:grpSp>
    </p:spTree>
    <p:extLst>
      <p:ext uri="{BB962C8B-B14F-4D97-AF65-F5344CB8AC3E}">
        <p14:creationId xmlns:p14="http://schemas.microsoft.com/office/powerpoint/2010/main" val="86553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3410</TotalTime>
  <Words>1482</Words>
  <Application>Microsoft Office PowerPoint</Application>
  <PresentationFormat>Widescreen</PresentationFormat>
  <Paragraphs>206</Paragraphs>
  <Slides>15</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vt:lpstr>
      <vt:lpstr>Calibri</vt:lpstr>
      <vt:lpstr>Calibri Light</vt:lpstr>
      <vt:lpstr>NeueHaasGroteskText W01</vt:lpstr>
      <vt:lpstr>Raleway</vt:lpstr>
      <vt:lpstr>Office Theme</vt:lpstr>
      <vt:lpstr>Distributed Cloud Storage with Blockchain Technology</vt:lpstr>
      <vt:lpstr>Agenda</vt:lpstr>
      <vt:lpstr>Agenda</vt:lpstr>
      <vt:lpstr>Storage</vt:lpstr>
      <vt:lpstr>What would be the business model?</vt:lpstr>
      <vt:lpstr>How storage industry is poised to change?</vt:lpstr>
      <vt:lpstr>How is the file Saved?</vt:lpstr>
      <vt:lpstr>How is file retrieved?</vt:lpstr>
      <vt:lpstr>How blockchain enables Distributed storage?</vt:lpstr>
      <vt:lpstr>Will it become mainstream ever?</vt:lpstr>
      <vt:lpstr>Cost savings?</vt:lpstr>
      <vt:lpstr>Road ahead</vt:lpstr>
      <vt:lpstr>Appendix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vipin kasarla</dc:creator>
  <cp:lastModifiedBy>vipin kasarla</cp:lastModifiedBy>
  <cp:revision>93</cp:revision>
  <dcterms:created xsi:type="dcterms:W3CDTF">2018-03-27T01:16:36Z</dcterms:created>
  <dcterms:modified xsi:type="dcterms:W3CDTF">2018-04-04T03:46:16Z</dcterms:modified>
</cp:coreProperties>
</file>